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B76DEE-63CC-4CEC-B338-76F0A6FA553B}" v="90" dt="2025-12-18T21:36:24.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865F6-A1E1-4C33-A7FD-0A8ADD2E4F9E}"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3B347862-BBBF-43DA-A7E3-2F37C33BF4C8}">
      <dgm:prSet/>
      <dgm:spPr/>
      <dgm:t>
        <a:bodyPr/>
        <a:lstStyle/>
        <a:p>
          <a:r>
            <a:rPr lang="en-US"/>
            <a:t>Create a 3D print prototype (attached)</a:t>
          </a:r>
        </a:p>
      </dgm:t>
    </dgm:pt>
    <dgm:pt modelId="{C0315DE1-9844-488B-8BD6-442E2739B07F}" type="parTrans" cxnId="{49DC39C8-D155-4903-BE64-CD41A7C337A9}">
      <dgm:prSet/>
      <dgm:spPr/>
      <dgm:t>
        <a:bodyPr/>
        <a:lstStyle/>
        <a:p>
          <a:endParaRPr lang="en-US"/>
        </a:p>
      </dgm:t>
    </dgm:pt>
    <dgm:pt modelId="{F948F8ED-D291-4B79-B745-B7D7914260EF}" type="sibTrans" cxnId="{49DC39C8-D155-4903-BE64-CD41A7C337A9}">
      <dgm:prSet phldrT="1" phldr="0"/>
      <dgm:spPr/>
      <dgm:t>
        <a:bodyPr/>
        <a:lstStyle/>
        <a:p>
          <a:r>
            <a:rPr lang="en-US"/>
            <a:t>1</a:t>
          </a:r>
        </a:p>
      </dgm:t>
    </dgm:pt>
    <dgm:pt modelId="{3932F3EC-BF17-47F5-881F-5E90A3E8B491}">
      <dgm:prSet/>
      <dgm:spPr/>
      <dgm:t>
        <a:bodyPr/>
        <a:lstStyle/>
        <a:p>
          <a:r>
            <a:rPr lang="en-US"/>
            <a:t>Mesh the feed tray and discriminator prints </a:t>
          </a:r>
        </a:p>
      </dgm:t>
    </dgm:pt>
    <dgm:pt modelId="{A2E43D1B-6C61-4A18-B003-A79F961B2076}" type="parTrans" cxnId="{E66E612D-9137-4F57-B58C-251D6A89E685}">
      <dgm:prSet/>
      <dgm:spPr/>
      <dgm:t>
        <a:bodyPr/>
        <a:lstStyle/>
        <a:p>
          <a:endParaRPr lang="en-US"/>
        </a:p>
      </dgm:t>
    </dgm:pt>
    <dgm:pt modelId="{D7D9929D-967D-41A1-8917-28AAB3EB1B65}" type="sibTrans" cxnId="{E66E612D-9137-4F57-B58C-251D6A89E685}">
      <dgm:prSet phldrT="2" phldr="0"/>
      <dgm:spPr/>
      <dgm:t>
        <a:bodyPr/>
        <a:lstStyle/>
        <a:p>
          <a:r>
            <a:rPr lang="en-US"/>
            <a:t>2</a:t>
          </a:r>
        </a:p>
      </dgm:t>
    </dgm:pt>
    <dgm:pt modelId="{FA8908E7-FBD8-4680-AF6B-250CA3A1D2E5}">
      <dgm:prSet/>
      <dgm:spPr/>
      <dgm:t>
        <a:bodyPr/>
        <a:lstStyle/>
        <a:p>
          <a:r>
            <a:rPr lang="en-US"/>
            <a:t>Ensure dimensions are correct</a:t>
          </a:r>
        </a:p>
      </dgm:t>
    </dgm:pt>
    <dgm:pt modelId="{841C5E88-0AAF-48A2-9225-11D0663C5410}" type="parTrans" cxnId="{2A0CE0FE-30D6-4AA1-AF47-55E2F345CC66}">
      <dgm:prSet/>
      <dgm:spPr/>
      <dgm:t>
        <a:bodyPr/>
        <a:lstStyle/>
        <a:p>
          <a:endParaRPr lang="en-US"/>
        </a:p>
      </dgm:t>
    </dgm:pt>
    <dgm:pt modelId="{CE3CF6D4-DE9D-43D3-8943-CDC872216CE5}" type="sibTrans" cxnId="{2A0CE0FE-30D6-4AA1-AF47-55E2F345CC66}">
      <dgm:prSet phldrT="3" phldr="0"/>
      <dgm:spPr/>
      <dgm:t>
        <a:bodyPr/>
        <a:lstStyle/>
        <a:p>
          <a:r>
            <a:rPr lang="en-US"/>
            <a:t>3</a:t>
          </a:r>
        </a:p>
      </dgm:t>
    </dgm:pt>
    <dgm:pt modelId="{1EF29EFA-0DEF-4FAF-82B1-038977F74AC3}">
      <dgm:prSet/>
      <dgm:spPr/>
      <dgm:t>
        <a:bodyPr/>
        <a:lstStyle/>
        <a:p>
          <a:r>
            <a:rPr lang="en-US"/>
            <a:t>Make final prototype out of steel and begin production</a:t>
          </a:r>
        </a:p>
      </dgm:t>
    </dgm:pt>
    <dgm:pt modelId="{FCE196DE-4353-42E3-BD94-2A421A11A188}" type="parTrans" cxnId="{C2639586-F925-41CE-9FBF-5D8CE386C24A}">
      <dgm:prSet/>
      <dgm:spPr/>
      <dgm:t>
        <a:bodyPr/>
        <a:lstStyle/>
        <a:p>
          <a:endParaRPr lang="en-US"/>
        </a:p>
      </dgm:t>
    </dgm:pt>
    <dgm:pt modelId="{12869747-1CDB-4370-A8C2-9EF40002D881}" type="sibTrans" cxnId="{C2639586-F925-41CE-9FBF-5D8CE386C24A}">
      <dgm:prSet phldrT="4" phldr="0"/>
      <dgm:spPr/>
      <dgm:t>
        <a:bodyPr/>
        <a:lstStyle/>
        <a:p>
          <a:r>
            <a:rPr lang="en-US"/>
            <a:t>4</a:t>
          </a:r>
        </a:p>
      </dgm:t>
    </dgm:pt>
    <dgm:pt modelId="{C115285A-39AB-437F-A0A4-B13F120DE9B4}" type="pres">
      <dgm:prSet presAssocID="{6B6865F6-A1E1-4C33-A7FD-0A8ADD2E4F9E}" presName="Name0" presStyleCnt="0">
        <dgm:presLayoutVars>
          <dgm:animLvl val="lvl"/>
          <dgm:resizeHandles val="exact"/>
        </dgm:presLayoutVars>
      </dgm:prSet>
      <dgm:spPr/>
    </dgm:pt>
    <dgm:pt modelId="{72979FD5-33AD-4876-8B96-19525629236A}" type="pres">
      <dgm:prSet presAssocID="{3B347862-BBBF-43DA-A7E3-2F37C33BF4C8}" presName="compositeNode" presStyleCnt="0">
        <dgm:presLayoutVars>
          <dgm:bulletEnabled val="1"/>
        </dgm:presLayoutVars>
      </dgm:prSet>
      <dgm:spPr/>
    </dgm:pt>
    <dgm:pt modelId="{9358CD6E-723E-45C4-9D93-D9B08B820F9F}" type="pres">
      <dgm:prSet presAssocID="{3B347862-BBBF-43DA-A7E3-2F37C33BF4C8}" presName="bgRect" presStyleLbl="bgAccFollowNode1" presStyleIdx="0" presStyleCnt="4"/>
      <dgm:spPr/>
    </dgm:pt>
    <dgm:pt modelId="{F59BE47F-B362-4580-8731-0861533101F6}" type="pres">
      <dgm:prSet presAssocID="{F948F8ED-D291-4B79-B745-B7D7914260EF}" presName="sibTransNodeCircle" presStyleLbl="alignNode1" presStyleIdx="0" presStyleCnt="8">
        <dgm:presLayoutVars>
          <dgm:chMax val="0"/>
          <dgm:bulletEnabled/>
        </dgm:presLayoutVars>
      </dgm:prSet>
      <dgm:spPr/>
    </dgm:pt>
    <dgm:pt modelId="{42537A12-E5CF-4DC5-886E-429E975EAF09}" type="pres">
      <dgm:prSet presAssocID="{3B347862-BBBF-43DA-A7E3-2F37C33BF4C8}" presName="bottomLine" presStyleLbl="alignNode1" presStyleIdx="1" presStyleCnt="8">
        <dgm:presLayoutVars/>
      </dgm:prSet>
      <dgm:spPr/>
    </dgm:pt>
    <dgm:pt modelId="{2B431D27-919B-4F6B-844A-B54BC96002F6}" type="pres">
      <dgm:prSet presAssocID="{3B347862-BBBF-43DA-A7E3-2F37C33BF4C8}" presName="nodeText" presStyleLbl="bgAccFollowNode1" presStyleIdx="0" presStyleCnt="4">
        <dgm:presLayoutVars>
          <dgm:bulletEnabled val="1"/>
        </dgm:presLayoutVars>
      </dgm:prSet>
      <dgm:spPr/>
    </dgm:pt>
    <dgm:pt modelId="{5BF26665-BD7B-4CD6-A36F-9F993C993F02}" type="pres">
      <dgm:prSet presAssocID="{F948F8ED-D291-4B79-B745-B7D7914260EF}" presName="sibTrans" presStyleCnt="0"/>
      <dgm:spPr/>
    </dgm:pt>
    <dgm:pt modelId="{F0E28910-7D6E-4897-80B7-C24625175729}" type="pres">
      <dgm:prSet presAssocID="{3932F3EC-BF17-47F5-881F-5E90A3E8B491}" presName="compositeNode" presStyleCnt="0">
        <dgm:presLayoutVars>
          <dgm:bulletEnabled val="1"/>
        </dgm:presLayoutVars>
      </dgm:prSet>
      <dgm:spPr/>
    </dgm:pt>
    <dgm:pt modelId="{53B55874-30E2-4642-BF96-A1D6CC69132C}" type="pres">
      <dgm:prSet presAssocID="{3932F3EC-BF17-47F5-881F-5E90A3E8B491}" presName="bgRect" presStyleLbl="bgAccFollowNode1" presStyleIdx="1" presStyleCnt="4"/>
      <dgm:spPr/>
    </dgm:pt>
    <dgm:pt modelId="{F9D8552A-45AA-4B38-BCC9-170B02D1E85B}" type="pres">
      <dgm:prSet presAssocID="{D7D9929D-967D-41A1-8917-28AAB3EB1B65}" presName="sibTransNodeCircle" presStyleLbl="alignNode1" presStyleIdx="2" presStyleCnt="8">
        <dgm:presLayoutVars>
          <dgm:chMax val="0"/>
          <dgm:bulletEnabled/>
        </dgm:presLayoutVars>
      </dgm:prSet>
      <dgm:spPr/>
    </dgm:pt>
    <dgm:pt modelId="{354B36D1-850A-4925-A383-254B99F9640D}" type="pres">
      <dgm:prSet presAssocID="{3932F3EC-BF17-47F5-881F-5E90A3E8B491}" presName="bottomLine" presStyleLbl="alignNode1" presStyleIdx="3" presStyleCnt="8">
        <dgm:presLayoutVars/>
      </dgm:prSet>
      <dgm:spPr/>
    </dgm:pt>
    <dgm:pt modelId="{8F190184-8217-442D-BA40-1A3C5B0703D8}" type="pres">
      <dgm:prSet presAssocID="{3932F3EC-BF17-47F5-881F-5E90A3E8B491}" presName="nodeText" presStyleLbl="bgAccFollowNode1" presStyleIdx="1" presStyleCnt="4">
        <dgm:presLayoutVars>
          <dgm:bulletEnabled val="1"/>
        </dgm:presLayoutVars>
      </dgm:prSet>
      <dgm:spPr/>
    </dgm:pt>
    <dgm:pt modelId="{660E1B57-419A-4DD6-B5C1-0368E77E8053}" type="pres">
      <dgm:prSet presAssocID="{D7D9929D-967D-41A1-8917-28AAB3EB1B65}" presName="sibTrans" presStyleCnt="0"/>
      <dgm:spPr/>
    </dgm:pt>
    <dgm:pt modelId="{B69D188A-AB1F-41E3-92F6-BDF5DA3F249E}" type="pres">
      <dgm:prSet presAssocID="{FA8908E7-FBD8-4680-AF6B-250CA3A1D2E5}" presName="compositeNode" presStyleCnt="0">
        <dgm:presLayoutVars>
          <dgm:bulletEnabled val="1"/>
        </dgm:presLayoutVars>
      </dgm:prSet>
      <dgm:spPr/>
    </dgm:pt>
    <dgm:pt modelId="{51291427-4520-4DD8-927A-B19AEDB9747B}" type="pres">
      <dgm:prSet presAssocID="{FA8908E7-FBD8-4680-AF6B-250CA3A1D2E5}" presName="bgRect" presStyleLbl="bgAccFollowNode1" presStyleIdx="2" presStyleCnt="4"/>
      <dgm:spPr/>
    </dgm:pt>
    <dgm:pt modelId="{8C56EF8F-DF84-41DE-8DDF-220AC4A97503}" type="pres">
      <dgm:prSet presAssocID="{CE3CF6D4-DE9D-43D3-8943-CDC872216CE5}" presName="sibTransNodeCircle" presStyleLbl="alignNode1" presStyleIdx="4" presStyleCnt="8">
        <dgm:presLayoutVars>
          <dgm:chMax val="0"/>
          <dgm:bulletEnabled/>
        </dgm:presLayoutVars>
      </dgm:prSet>
      <dgm:spPr/>
    </dgm:pt>
    <dgm:pt modelId="{A233C4E0-A175-4293-9CA5-5A4EB2B0400B}" type="pres">
      <dgm:prSet presAssocID="{FA8908E7-FBD8-4680-AF6B-250CA3A1D2E5}" presName="bottomLine" presStyleLbl="alignNode1" presStyleIdx="5" presStyleCnt="8">
        <dgm:presLayoutVars/>
      </dgm:prSet>
      <dgm:spPr/>
    </dgm:pt>
    <dgm:pt modelId="{265525E2-40C2-454F-AC6F-AE9A9F48D04C}" type="pres">
      <dgm:prSet presAssocID="{FA8908E7-FBD8-4680-AF6B-250CA3A1D2E5}" presName="nodeText" presStyleLbl="bgAccFollowNode1" presStyleIdx="2" presStyleCnt="4">
        <dgm:presLayoutVars>
          <dgm:bulletEnabled val="1"/>
        </dgm:presLayoutVars>
      </dgm:prSet>
      <dgm:spPr/>
    </dgm:pt>
    <dgm:pt modelId="{65FB3F6E-B395-4A0B-AD48-514A923B30B9}" type="pres">
      <dgm:prSet presAssocID="{CE3CF6D4-DE9D-43D3-8943-CDC872216CE5}" presName="sibTrans" presStyleCnt="0"/>
      <dgm:spPr/>
    </dgm:pt>
    <dgm:pt modelId="{C8EAFF16-78C0-4575-9A2C-4A88EE3152B1}" type="pres">
      <dgm:prSet presAssocID="{1EF29EFA-0DEF-4FAF-82B1-038977F74AC3}" presName="compositeNode" presStyleCnt="0">
        <dgm:presLayoutVars>
          <dgm:bulletEnabled val="1"/>
        </dgm:presLayoutVars>
      </dgm:prSet>
      <dgm:spPr/>
    </dgm:pt>
    <dgm:pt modelId="{BA7330EA-3C6F-42A7-9977-EE83D0DE5EF0}" type="pres">
      <dgm:prSet presAssocID="{1EF29EFA-0DEF-4FAF-82B1-038977F74AC3}" presName="bgRect" presStyleLbl="bgAccFollowNode1" presStyleIdx="3" presStyleCnt="4"/>
      <dgm:spPr/>
    </dgm:pt>
    <dgm:pt modelId="{6C11B1A5-9F76-4055-88C8-282C784BBF57}" type="pres">
      <dgm:prSet presAssocID="{12869747-1CDB-4370-A8C2-9EF40002D881}" presName="sibTransNodeCircle" presStyleLbl="alignNode1" presStyleIdx="6" presStyleCnt="8">
        <dgm:presLayoutVars>
          <dgm:chMax val="0"/>
          <dgm:bulletEnabled/>
        </dgm:presLayoutVars>
      </dgm:prSet>
      <dgm:spPr/>
    </dgm:pt>
    <dgm:pt modelId="{167DA276-3D54-47C2-893C-2DCDB9857917}" type="pres">
      <dgm:prSet presAssocID="{1EF29EFA-0DEF-4FAF-82B1-038977F74AC3}" presName="bottomLine" presStyleLbl="alignNode1" presStyleIdx="7" presStyleCnt="8">
        <dgm:presLayoutVars/>
      </dgm:prSet>
      <dgm:spPr/>
    </dgm:pt>
    <dgm:pt modelId="{620C6323-B268-4F74-AD16-47D9D83641AF}" type="pres">
      <dgm:prSet presAssocID="{1EF29EFA-0DEF-4FAF-82B1-038977F74AC3}" presName="nodeText" presStyleLbl="bgAccFollowNode1" presStyleIdx="3" presStyleCnt="4">
        <dgm:presLayoutVars>
          <dgm:bulletEnabled val="1"/>
        </dgm:presLayoutVars>
      </dgm:prSet>
      <dgm:spPr/>
    </dgm:pt>
  </dgm:ptLst>
  <dgm:cxnLst>
    <dgm:cxn modelId="{103FB206-13BA-4CF1-A8DF-922B72CA33C2}" type="presOf" srcId="{D7D9929D-967D-41A1-8917-28AAB3EB1B65}" destId="{F9D8552A-45AA-4B38-BCC9-170B02D1E85B}" srcOrd="0" destOrd="0" presId="urn:microsoft.com/office/officeart/2016/7/layout/BasicLinearProcessNumbered"/>
    <dgm:cxn modelId="{C89E4A1D-7C14-4CC2-8F87-18BC9EDCAAFE}" type="presOf" srcId="{CE3CF6D4-DE9D-43D3-8943-CDC872216CE5}" destId="{8C56EF8F-DF84-41DE-8DDF-220AC4A97503}" srcOrd="0" destOrd="0" presId="urn:microsoft.com/office/officeart/2016/7/layout/BasicLinearProcessNumbered"/>
    <dgm:cxn modelId="{E66E612D-9137-4F57-B58C-251D6A89E685}" srcId="{6B6865F6-A1E1-4C33-A7FD-0A8ADD2E4F9E}" destId="{3932F3EC-BF17-47F5-881F-5E90A3E8B491}" srcOrd="1" destOrd="0" parTransId="{A2E43D1B-6C61-4A18-B003-A79F961B2076}" sibTransId="{D7D9929D-967D-41A1-8917-28AAB3EB1B65}"/>
    <dgm:cxn modelId="{ADD7183B-3BC3-42C6-A6FF-F5C0DB5BF2ED}" type="presOf" srcId="{FA8908E7-FBD8-4680-AF6B-250CA3A1D2E5}" destId="{51291427-4520-4DD8-927A-B19AEDB9747B}" srcOrd="0" destOrd="0" presId="urn:microsoft.com/office/officeart/2016/7/layout/BasicLinearProcessNumbered"/>
    <dgm:cxn modelId="{C1C06770-B75B-4C13-94C8-79C32BFF28DC}" type="presOf" srcId="{12869747-1CDB-4370-A8C2-9EF40002D881}" destId="{6C11B1A5-9F76-4055-88C8-282C784BBF57}" srcOrd="0" destOrd="0" presId="urn:microsoft.com/office/officeart/2016/7/layout/BasicLinearProcessNumbered"/>
    <dgm:cxn modelId="{FAD29B70-E0C9-4BF6-9FFD-C244B2341E9C}" type="presOf" srcId="{1EF29EFA-0DEF-4FAF-82B1-038977F74AC3}" destId="{620C6323-B268-4F74-AD16-47D9D83641AF}" srcOrd="1" destOrd="0" presId="urn:microsoft.com/office/officeart/2016/7/layout/BasicLinearProcessNumbered"/>
    <dgm:cxn modelId="{49521851-6B53-4053-8280-1EDC0A913243}" type="presOf" srcId="{F948F8ED-D291-4B79-B745-B7D7914260EF}" destId="{F59BE47F-B362-4580-8731-0861533101F6}" srcOrd="0" destOrd="0" presId="urn:microsoft.com/office/officeart/2016/7/layout/BasicLinearProcessNumbered"/>
    <dgm:cxn modelId="{9AE78375-7E45-4C78-8508-39DE8ACDC620}" type="presOf" srcId="{3932F3EC-BF17-47F5-881F-5E90A3E8B491}" destId="{53B55874-30E2-4642-BF96-A1D6CC69132C}" srcOrd="0" destOrd="0" presId="urn:microsoft.com/office/officeart/2016/7/layout/BasicLinearProcessNumbered"/>
    <dgm:cxn modelId="{C2639586-F925-41CE-9FBF-5D8CE386C24A}" srcId="{6B6865F6-A1E1-4C33-A7FD-0A8ADD2E4F9E}" destId="{1EF29EFA-0DEF-4FAF-82B1-038977F74AC3}" srcOrd="3" destOrd="0" parTransId="{FCE196DE-4353-42E3-BD94-2A421A11A188}" sibTransId="{12869747-1CDB-4370-A8C2-9EF40002D881}"/>
    <dgm:cxn modelId="{3219DDAA-BF2D-4642-8C4E-CA6AD5764828}" type="presOf" srcId="{3B347862-BBBF-43DA-A7E3-2F37C33BF4C8}" destId="{9358CD6E-723E-45C4-9D93-D9B08B820F9F}" srcOrd="0" destOrd="0" presId="urn:microsoft.com/office/officeart/2016/7/layout/BasicLinearProcessNumbered"/>
    <dgm:cxn modelId="{FA410CB8-90D2-47C4-8A5F-2CEDE0F799BA}" type="presOf" srcId="{3932F3EC-BF17-47F5-881F-5E90A3E8B491}" destId="{8F190184-8217-442D-BA40-1A3C5B0703D8}" srcOrd="1" destOrd="0" presId="urn:microsoft.com/office/officeart/2016/7/layout/BasicLinearProcessNumbered"/>
    <dgm:cxn modelId="{8E3A56C0-4DE5-4E12-A133-9862C3582D2F}" type="presOf" srcId="{1EF29EFA-0DEF-4FAF-82B1-038977F74AC3}" destId="{BA7330EA-3C6F-42A7-9977-EE83D0DE5EF0}" srcOrd="0" destOrd="0" presId="urn:microsoft.com/office/officeart/2016/7/layout/BasicLinearProcessNumbered"/>
    <dgm:cxn modelId="{49DC39C8-D155-4903-BE64-CD41A7C337A9}" srcId="{6B6865F6-A1E1-4C33-A7FD-0A8ADD2E4F9E}" destId="{3B347862-BBBF-43DA-A7E3-2F37C33BF4C8}" srcOrd="0" destOrd="0" parTransId="{C0315DE1-9844-488B-8BD6-442E2739B07F}" sibTransId="{F948F8ED-D291-4B79-B745-B7D7914260EF}"/>
    <dgm:cxn modelId="{4AD793E5-1F44-4BD0-BCD0-27E499CE2B2B}" type="presOf" srcId="{6B6865F6-A1E1-4C33-A7FD-0A8ADD2E4F9E}" destId="{C115285A-39AB-437F-A0A4-B13F120DE9B4}" srcOrd="0" destOrd="0" presId="urn:microsoft.com/office/officeart/2016/7/layout/BasicLinearProcessNumbered"/>
    <dgm:cxn modelId="{4D0AB4E5-B7AA-469F-9ACE-4CFABD025A4C}" type="presOf" srcId="{3B347862-BBBF-43DA-A7E3-2F37C33BF4C8}" destId="{2B431D27-919B-4F6B-844A-B54BC96002F6}" srcOrd="1" destOrd="0" presId="urn:microsoft.com/office/officeart/2016/7/layout/BasicLinearProcessNumbered"/>
    <dgm:cxn modelId="{DCA7EBEB-4D84-4C15-96AB-0D72AE890AE8}" type="presOf" srcId="{FA8908E7-FBD8-4680-AF6B-250CA3A1D2E5}" destId="{265525E2-40C2-454F-AC6F-AE9A9F48D04C}" srcOrd="1" destOrd="0" presId="urn:microsoft.com/office/officeart/2016/7/layout/BasicLinearProcessNumbered"/>
    <dgm:cxn modelId="{2A0CE0FE-30D6-4AA1-AF47-55E2F345CC66}" srcId="{6B6865F6-A1E1-4C33-A7FD-0A8ADD2E4F9E}" destId="{FA8908E7-FBD8-4680-AF6B-250CA3A1D2E5}" srcOrd="2" destOrd="0" parTransId="{841C5E88-0AAF-48A2-9225-11D0663C5410}" sibTransId="{CE3CF6D4-DE9D-43D3-8943-CDC872216CE5}"/>
    <dgm:cxn modelId="{8C8E4326-DCC5-4185-B392-9158B8689C46}" type="presParOf" srcId="{C115285A-39AB-437F-A0A4-B13F120DE9B4}" destId="{72979FD5-33AD-4876-8B96-19525629236A}" srcOrd="0" destOrd="0" presId="urn:microsoft.com/office/officeart/2016/7/layout/BasicLinearProcessNumbered"/>
    <dgm:cxn modelId="{D03D0E00-57FA-4BEB-AA1E-1E81B4A431D0}" type="presParOf" srcId="{72979FD5-33AD-4876-8B96-19525629236A}" destId="{9358CD6E-723E-45C4-9D93-D9B08B820F9F}" srcOrd="0" destOrd="0" presId="urn:microsoft.com/office/officeart/2016/7/layout/BasicLinearProcessNumbered"/>
    <dgm:cxn modelId="{84D76275-EC4F-4DE8-B14D-740A927E06F3}" type="presParOf" srcId="{72979FD5-33AD-4876-8B96-19525629236A}" destId="{F59BE47F-B362-4580-8731-0861533101F6}" srcOrd="1" destOrd="0" presId="urn:microsoft.com/office/officeart/2016/7/layout/BasicLinearProcessNumbered"/>
    <dgm:cxn modelId="{D114CFF1-7650-40F3-9762-6F593AAE1142}" type="presParOf" srcId="{72979FD5-33AD-4876-8B96-19525629236A}" destId="{42537A12-E5CF-4DC5-886E-429E975EAF09}" srcOrd="2" destOrd="0" presId="urn:microsoft.com/office/officeart/2016/7/layout/BasicLinearProcessNumbered"/>
    <dgm:cxn modelId="{ED261DBE-07C8-4912-AC14-5A7CAA99C528}" type="presParOf" srcId="{72979FD5-33AD-4876-8B96-19525629236A}" destId="{2B431D27-919B-4F6B-844A-B54BC96002F6}" srcOrd="3" destOrd="0" presId="urn:microsoft.com/office/officeart/2016/7/layout/BasicLinearProcessNumbered"/>
    <dgm:cxn modelId="{1D21510C-FE73-4395-A8AB-6C8E8E8C2AFE}" type="presParOf" srcId="{C115285A-39AB-437F-A0A4-B13F120DE9B4}" destId="{5BF26665-BD7B-4CD6-A36F-9F993C993F02}" srcOrd="1" destOrd="0" presId="urn:microsoft.com/office/officeart/2016/7/layout/BasicLinearProcessNumbered"/>
    <dgm:cxn modelId="{615A7D77-A351-4DD1-9527-E789F16F7D1B}" type="presParOf" srcId="{C115285A-39AB-437F-A0A4-B13F120DE9B4}" destId="{F0E28910-7D6E-4897-80B7-C24625175729}" srcOrd="2" destOrd="0" presId="urn:microsoft.com/office/officeart/2016/7/layout/BasicLinearProcessNumbered"/>
    <dgm:cxn modelId="{A02712A7-C143-4E18-BAAD-4E4706D01D06}" type="presParOf" srcId="{F0E28910-7D6E-4897-80B7-C24625175729}" destId="{53B55874-30E2-4642-BF96-A1D6CC69132C}" srcOrd="0" destOrd="0" presId="urn:microsoft.com/office/officeart/2016/7/layout/BasicLinearProcessNumbered"/>
    <dgm:cxn modelId="{D09B7AC2-8B99-4183-B783-AB36F514A5E8}" type="presParOf" srcId="{F0E28910-7D6E-4897-80B7-C24625175729}" destId="{F9D8552A-45AA-4B38-BCC9-170B02D1E85B}" srcOrd="1" destOrd="0" presId="urn:microsoft.com/office/officeart/2016/7/layout/BasicLinearProcessNumbered"/>
    <dgm:cxn modelId="{DD31312D-5B34-4538-90BC-2F06E0EACD7E}" type="presParOf" srcId="{F0E28910-7D6E-4897-80B7-C24625175729}" destId="{354B36D1-850A-4925-A383-254B99F9640D}" srcOrd="2" destOrd="0" presId="urn:microsoft.com/office/officeart/2016/7/layout/BasicLinearProcessNumbered"/>
    <dgm:cxn modelId="{D56CA29A-EDC5-4D17-9D9D-2D35BCA42B37}" type="presParOf" srcId="{F0E28910-7D6E-4897-80B7-C24625175729}" destId="{8F190184-8217-442D-BA40-1A3C5B0703D8}" srcOrd="3" destOrd="0" presId="urn:microsoft.com/office/officeart/2016/7/layout/BasicLinearProcessNumbered"/>
    <dgm:cxn modelId="{AC451376-0DA6-4333-9C18-2150FE1D7D1A}" type="presParOf" srcId="{C115285A-39AB-437F-A0A4-B13F120DE9B4}" destId="{660E1B57-419A-4DD6-B5C1-0368E77E8053}" srcOrd="3" destOrd="0" presId="urn:microsoft.com/office/officeart/2016/7/layout/BasicLinearProcessNumbered"/>
    <dgm:cxn modelId="{93AE75C1-F032-46F1-B724-B422F5DB684F}" type="presParOf" srcId="{C115285A-39AB-437F-A0A4-B13F120DE9B4}" destId="{B69D188A-AB1F-41E3-92F6-BDF5DA3F249E}" srcOrd="4" destOrd="0" presId="urn:microsoft.com/office/officeart/2016/7/layout/BasicLinearProcessNumbered"/>
    <dgm:cxn modelId="{A1E5C746-6993-4239-920A-99A2C953468D}" type="presParOf" srcId="{B69D188A-AB1F-41E3-92F6-BDF5DA3F249E}" destId="{51291427-4520-4DD8-927A-B19AEDB9747B}" srcOrd="0" destOrd="0" presId="urn:microsoft.com/office/officeart/2016/7/layout/BasicLinearProcessNumbered"/>
    <dgm:cxn modelId="{6CB1F05A-F454-471E-BEE8-BA44DF879446}" type="presParOf" srcId="{B69D188A-AB1F-41E3-92F6-BDF5DA3F249E}" destId="{8C56EF8F-DF84-41DE-8DDF-220AC4A97503}" srcOrd="1" destOrd="0" presId="urn:microsoft.com/office/officeart/2016/7/layout/BasicLinearProcessNumbered"/>
    <dgm:cxn modelId="{EA1F0FE5-FCF4-48AC-A330-782D70AE741E}" type="presParOf" srcId="{B69D188A-AB1F-41E3-92F6-BDF5DA3F249E}" destId="{A233C4E0-A175-4293-9CA5-5A4EB2B0400B}" srcOrd="2" destOrd="0" presId="urn:microsoft.com/office/officeart/2016/7/layout/BasicLinearProcessNumbered"/>
    <dgm:cxn modelId="{67BDBB14-307D-4236-B570-2FB1DF6189B1}" type="presParOf" srcId="{B69D188A-AB1F-41E3-92F6-BDF5DA3F249E}" destId="{265525E2-40C2-454F-AC6F-AE9A9F48D04C}" srcOrd="3" destOrd="0" presId="urn:microsoft.com/office/officeart/2016/7/layout/BasicLinearProcessNumbered"/>
    <dgm:cxn modelId="{699C6350-09F0-486B-A5DA-2A440024C53D}" type="presParOf" srcId="{C115285A-39AB-437F-A0A4-B13F120DE9B4}" destId="{65FB3F6E-B395-4A0B-AD48-514A923B30B9}" srcOrd="5" destOrd="0" presId="urn:microsoft.com/office/officeart/2016/7/layout/BasicLinearProcessNumbered"/>
    <dgm:cxn modelId="{00EEE6F2-5553-4BE0-B78B-9B67A37DBE07}" type="presParOf" srcId="{C115285A-39AB-437F-A0A4-B13F120DE9B4}" destId="{C8EAFF16-78C0-4575-9A2C-4A88EE3152B1}" srcOrd="6" destOrd="0" presId="urn:microsoft.com/office/officeart/2016/7/layout/BasicLinearProcessNumbered"/>
    <dgm:cxn modelId="{914F1E7B-FC72-4792-B0B6-F7668D834026}" type="presParOf" srcId="{C8EAFF16-78C0-4575-9A2C-4A88EE3152B1}" destId="{BA7330EA-3C6F-42A7-9977-EE83D0DE5EF0}" srcOrd="0" destOrd="0" presId="urn:microsoft.com/office/officeart/2016/7/layout/BasicLinearProcessNumbered"/>
    <dgm:cxn modelId="{C3E4D1FF-4AAA-46CA-947E-7C98958ED8A0}" type="presParOf" srcId="{C8EAFF16-78C0-4575-9A2C-4A88EE3152B1}" destId="{6C11B1A5-9F76-4055-88C8-282C784BBF57}" srcOrd="1" destOrd="0" presId="urn:microsoft.com/office/officeart/2016/7/layout/BasicLinearProcessNumbered"/>
    <dgm:cxn modelId="{DC9A22B5-166D-43A4-A452-3D9E9831371C}" type="presParOf" srcId="{C8EAFF16-78C0-4575-9A2C-4A88EE3152B1}" destId="{167DA276-3D54-47C2-893C-2DCDB9857917}" srcOrd="2" destOrd="0" presId="urn:microsoft.com/office/officeart/2016/7/layout/BasicLinearProcessNumbered"/>
    <dgm:cxn modelId="{53D79BB6-36F9-4732-96DC-6BA8053A15DF}" type="presParOf" srcId="{C8EAFF16-78C0-4575-9A2C-4A88EE3152B1}" destId="{620C6323-B268-4F74-AD16-47D9D83641A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8CD6E-723E-45C4-9D93-D9B08B820F9F}">
      <dsp:nvSpPr>
        <dsp:cNvPr id="0" name=""/>
        <dsp:cNvSpPr/>
      </dsp:nvSpPr>
      <dsp:spPr>
        <a:xfrm>
          <a:off x="3201" y="318495"/>
          <a:ext cx="2539866" cy="355581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1066800">
            <a:lnSpc>
              <a:spcPct val="90000"/>
            </a:lnSpc>
            <a:spcBef>
              <a:spcPct val="0"/>
            </a:spcBef>
            <a:spcAft>
              <a:spcPct val="35000"/>
            </a:spcAft>
            <a:buNone/>
          </a:pPr>
          <a:r>
            <a:rPr lang="en-US" sz="2400" kern="1200"/>
            <a:t>Create a 3D print prototype (attached)</a:t>
          </a:r>
        </a:p>
      </dsp:txBody>
      <dsp:txXfrm>
        <a:off x="3201" y="1669704"/>
        <a:ext cx="2539866" cy="2133487"/>
      </dsp:txXfrm>
    </dsp:sp>
    <dsp:sp modelId="{F59BE47F-B362-4580-8731-0861533101F6}">
      <dsp:nvSpPr>
        <dsp:cNvPr id="0" name=""/>
        <dsp:cNvSpPr/>
      </dsp:nvSpPr>
      <dsp:spPr>
        <a:xfrm>
          <a:off x="739762" y="674077"/>
          <a:ext cx="1066743" cy="1066743"/>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5983" y="830298"/>
        <a:ext cx="754301" cy="754301"/>
      </dsp:txXfrm>
    </dsp:sp>
    <dsp:sp modelId="{42537A12-E5CF-4DC5-886E-429E975EAF09}">
      <dsp:nvSpPr>
        <dsp:cNvPr id="0" name=""/>
        <dsp:cNvSpPr/>
      </dsp:nvSpPr>
      <dsp:spPr>
        <a:xfrm>
          <a:off x="3201" y="3874237"/>
          <a:ext cx="2539866" cy="72"/>
        </a:xfrm>
        <a:prstGeom prst="rect">
          <a:avLst/>
        </a:prstGeom>
        <a:solidFill>
          <a:schemeClr val="accent2">
            <a:hueOff val="920516"/>
            <a:satOff val="-2642"/>
            <a:lumOff val="-4230"/>
            <a:alphaOff val="0"/>
          </a:schemeClr>
        </a:solidFill>
        <a:ln w="19050" cap="flat" cmpd="sng" algn="ctr">
          <a:solidFill>
            <a:schemeClr val="accent2">
              <a:hueOff val="920516"/>
              <a:satOff val="-2642"/>
              <a:lumOff val="-4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55874-30E2-4642-BF96-A1D6CC69132C}">
      <dsp:nvSpPr>
        <dsp:cNvPr id="0" name=""/>
        <dsp:cNvSpPr/>
      </dsp:nvSpPr>
      <dsp:spPr>
        <a:xfrm>
          <a:off x="2797054" y="318495"/>
          <a:ext cx="2539866" cy="3555813"/>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1066800">
            <a:lnSpc>
              <a:spcPct val="90000"/>
            </a:lnSpc>
            <a:spcBef>
              <a:spcPct val="0"/>
            </a:spcBef>
            <a:spcAft>
              <a:spcPct val="35000"/>
            </a:spcAft>
            <a:buNone/>
          </a:pPr>
          <a:r>
            <a:rPr lang="en-US" sz="2400" kern="1200"/>
            <a:t>Mesh the feed tray and discriminator prints </a:t>
          </a:r>
        </a:p>
      </dsp:txBody>
      <dsp:txXfrm>
        <a:off x="2797054" y="1669704"/>
        <a:ext cx="2539866" cy="2133487"/>
      </dsp:txXfrm>
    </dsp:sp>
    <dsp:sp modelId="{F9D8552A-45AA-4B38-BCC9-170B02D1E85B}">
      <dsp:nvSpPr>
        <dsp:cNvPr id="0" name=""/>
        <dsp:cNvSpPr/>
      </dsp:nvSpPr>
      <dsp:spPr>
        <a:xfrm>
          <a:off x="3533615" y="674077"/>
          <a:ext cx="1066743" cy="1066743"/>
        </a:xfrm>
        <a:prstGeom prst="ellipse">
          <a:avLst/>
        </a:prstGeom>
        <a:solidFill>
          <a:schemeClr val="accent2">
            <a:hueOff val="1841033"/>
            <a:satOff val="-5284"/>
            <a:lumOff val="-8460"/>
            <a:alphaOff val="0"/>
          </a:schemeClr>
        </a:solidFill>
        <a:ln w="19050" cap="flat" cmpd="sng" algn="ctr">
          <a:solidFill>
            <a:schemeClr val="accent2">
              <a:hueOff val="1841033"/>
              <a:satOff val="-5284"/>
              <a:lumOff val="-84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89836" y="830298"/>
        <a:ext cx="754301" cy="754301"/>
      </dsp:txXfrm>
    </dsp:sp>
    <dsp:sp modelId="{354B36D1-850A-4925-A383-254B99F9640D}">
      <dsp:nvSpPr>
        <dsp:cNvPr id="0" name=""/>
        <dsp:cNvSpPr/>
      </dsp:nvSpPr>
      <dsp:spPr>
        <a:xfrm>
          <a:off x="2797054" y="3874237"/>
          <a:ext cx="2539866" cy="72"/>
        </a:xfrm>
        <a:prstGeom prst="rect">
          <a:avLst/>
        </a:prstGeom>
        <a:solidFill>
          <a:schemeClr val="accent2">
            <a:hueOff val="2761549"/>
            <a:satOff val="-7926"/>
            <a:lumOff val="-12690"/>
            <a:alphaOff val="0"/>
          </a:schemeClr>
        </a:solidFill>
        <a:ln w="19050" cap="flat" cmpd="sng" algn="ctr">
          <a:solidFill>
            <a:schemeClr val="accent2">
              <a:hueOff val="2761549"/>
              <a:satOff val="-7926"/>
              <a:lumOff val="-126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91427-4520-4DD8-927A-B19AEDB9747B}">
      <dsp:nvSpPr>
        <dsp:cNvPr id="0" name=""/>
        <dsp:cNvSpPr/>
      </dsp:nvSpPr>
      <dsp:spPr>
        <a:xfrm>
          <a:off x="5590907" y="318495"/>
          <a:ext cx="2539866" cy="3555813"/>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1066800">
            <a:lnSpc>
              <a:spcPct val="90000"/>
            </a:lnSpc>
            <a:spcBef>
              <a:spcPct val="0"/>
            </a:spcBef>
            <a:spcAft>
              <a:spcPct val="35000"/>
            </a:spcAft>
            <a:buNone/>
          </a:pPr>
          <a:r>
            <a:rPr lang="en-US" sz="2400" kern="1200"/>
            <a:t>Ensure dimensions are correct</a:t>
          </a:r>
        </a:p>
      </dsp:txBody>
      <dsp:txXfrm>
        <a:off x="5590907" y="1669704"/>
        <a:ext cx="2539866" cy="2133487"/>
      </dsp:txXfrm>
    </dsp:sp>
    <dsp:sp modelId="{8C56EF8F-DF84-41DE-8DDF-220AC4A97503}">
      <dsp:nvSpPr>
        <dsp:cNvPr id="0" name=""/>
        <dsp:cNvSpPr/>
      </dsp:nvSpPr>
      <dsp:spPr>
        <a:xfrm>
          <a:off x="6327469" y="674077"/>
          <a:ext cx="1066743" cy="1066743"/>
        </a:xfrm>
        <a:prstGeom prst="ellipse">
          <a:avLst/>
        </a:prstGeom>
        <a:solidFill>
          <a:schemeClr val="accent2">
            <a:hueOff val="3682065"/>
            <a:satOff val="-10567"/>
            <a:lumOff val="-16919"/>
            <a:alphaOff val="0"/>
          </a:schemeClr>
        </a:solidFill>
        <a:ln w="19050" cap="flat" cmpd="sng" algn="ctr">
          <a:solidFill>
            <a:schemeClr val="accent2">
              <a:hueOff val="3682065"/>
              <a:satOff val="-10567"/>
              <a:lumOff val="-169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83690" y="830298"/>
        <a:ext cx="754301" cy="754301"/>
      </dsp:txXfrm>
    </dsp:sp>
    <dsp:sp modelId="{A233C4E0-A175-4293-9CA5-5A4EB2B0400B}">
      <dsp:nvSpPr>
        <dsp:cNvPr id="0" name=""/>
        <dsp:cNvSpPr/>
      </dsp:nvSpPr>
      <dsp:spPr>
        <a:xfrm>
          <a:off x="5590907" y="3874237"/>
          <a:ext cx="2539866" cy="72"/>
        </a:xfrm>
        <a:prstGeom prst="rect">
          <a:avLst/>
        </a:prstGeom>
        <a:solidFill>
          <a:schemeClr val="accent2">
            <a:hueOff val="4602581"/>
            <a:satOff val="-13209"/>
            <a:lumOff val="-21149"/>
            <a:alphaOff val="0"/>
          </a:schemeClr>
        </a:solidFill>
        <a:ln w="19050" cap="flat" cmpd="sng" algn="ctr">
          <a:solidFill>
            <a:schemeClr val="accent2">
              <a:hueOff val="4602581"/>
              <a:satOff val="-13209"/>
              <a:lumOff val="-211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330EA-3C6F-42A7-9977-EE83D0DE5EF0}">
      <dsp:nvSpPr>
        <dsp:cNvPr id="0" name=""/>
        <dsp:cNvSpPr/>
      </dsp:nvSpPr>
      <dsp:spPr>
        <a:xfrm>
          <a:off x="8384760" y="318495"/>
          <a:ext cx="2539866" cy="3555813"/>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1066800">
            <a:lnSpc>
              <a:spcPct val="90000"/>
            </a:lnSpc>
            <a:spcBef>
              <a:spcPct val="0"/>
            </a:spcBef>
            <a:spcAft>
              <a:spcPct val="35000"/>
            </a:spcAft>
            <a:buNone/>
          </a:pPr>
          <a:r>
            <a:rPr lang="en-US" sz="2400" kern="1200"/>
            <a:t>Make final prototype out of steel and begin production</a:t>
          </a:r>
        </a:p>
      </dsp:txBody>
      <dsp:txXfrm>
        <a:off x="8384760" y="1669704"/>
        <a:ext cx="2539866" cy="2133487"/>
      </dsp:txXfrm>
    </dsp:sp>
    <dsp:sp modelId="{6C11B1A5-9F76-4055-88C8-282C784BBF57}">
      <dsp:nvSpPr>
        <dsp:cNvPr id="0" name=""/>
        <dsp:cNvSpPr/>
      </dsp:nvSpPr>
      <dsp:spPr>
        <a:xfrm>
          <a:off x="9121322" y="674077"/>
          <a:ext cx="1066743" cy="1066743"/>
        </a:xfrm>
        <a:prstGeom prst="ellipse">
          <a:avLst/>
        </a:prstGeom>
        <a:solidFill>
          <a:schemeClr val="accent2">
            <a:hueOff val="5523098"/>
            <a:satOff val="-15851"/>
            <a:lumOff val="-25379"/>
            <a:alphaOff val="0"/>
          </a:schemeClr>
        </a:solidFill>
        <a:ln w="19050" cap="flat" cmpd="sng" algn="ctr">
          <a:solidFill>
            <a:schemeClr val="accent2">
              <a:hueOff val="5523098"/>
              <a:satOff val="-15851"/>
              <a:lumOff val="-253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77543" y="830298"/>
        <a:ext cx="754301" cy="754301"/>
      </dsp:txXfrm>
    </dsp:sp>
    <dsp:sp modelId="{167DA276-3D54-47C2-893C-2DCDB9857917}">
      <dsp:nvSpPr>
        <dsp:cNvPr id="0" name=""/>
        <dsp:cNvSpPr/>
      </dsp:nvSpPr>
      <dsp:spPr>
        <a:xfrm>
          <a:off x="8384760" y="3874237"/>
          <a:ext cx="2539866"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11" name="Freeform: Shape 10">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4" name="Freeform: Shape 13">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8992" y="-34538"/>
            <a:ext cx="6655405"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5194" y="-23905"/>
            <a:ext cx="6705251"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6886" y="-23905"/>
            <a:ext cx="6705251"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42409" y="895483"/>
            <a:ext cx="5786232" cy="3011190"/>
          </a:xfrm>
        </p:spPr>
        <p:txBody>
          <a:bodyPr>
            <a:normAutofit/>
          </a:bodyPr>
          <a:lstStyle/>
          <a:p>
            <a:r>
              <a:rPr lang="en-US" sz="5400">
                <a:solidFill>
                  <a:schemeClr val="bg1"/>
                </a:solidFill>
              </a:rPr>
              <a:t>New M240B Discriminator</a:t>
            </a:r>
          </a:p>
        </p:txBody>
      </p:sp>
      <p:sp>
        <p:nvSpPr>
          <p:cNvPr id="3" name="Subtitle 2"/>
          <p:cNvSpPr>
            <a:spLocks noGrp="1"/>
          </p:cNvSpPr>
          <p:nvPr>
            <p:ph type="subTitle" idx="1"/>
          </p:nvPr>
        </p:nvSpPr>
        <p:spPr>
          <a:xfrm>
            <a:off x="2466270" y="4142096"/>
            <a:ext cx="5338511" cy="1055142"/>
          </a:xfrm>
        </p:spPr>
        <p:txBody>
          <a:bodyPr vert="horz" lIns="91440" tIns="45720" rIns="91440" bIns="45720" rtlCol="0">
            <a:normAutofit/>
          </a:bodyPr>
          <a:lstStyle/>
          <a:p>
            <a:r>
              <a:rPr lang="en-US" sz="2000">
                <a:solidFill>
                  <a:schemeClr val="bg1"/>
                </a:solidFill>
              </a:rPr>
              <a:t>Wesston Dana</a:t>
            </a:r>
          </a:p>
        </p:txBody>
      </p:sp>
      <p:sp>
        <p:nvSpPr>
          <p:cNvPr id="20"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83101" y="3578317"/>
            <a:ext cx="1054466" cy="469689"/>
            <a:chOff x="9841624" y="4115729"/>
            <a:chExt cx="602169" cy="268223"/>
          </a:xfrm>
          <a:solidFill>
            <a:schemeClr val="bg1"/>
          </a:solidFill>
        </p:grpSpPr>
        <p:sp>
          <p:nvSpPr>
            <p:cNvPr id="25" name="Freeform: Shape 24">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1" name="Oval 30">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Shape 34">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Freeform: Shape 36">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8F29CD-4DD2-F35D-CBEF-217FFC6FDA35}"/>
              </a:ext>
            </a:extLst>
          </p:cNvPr>
          <p:cNvSpPr>
            <a:spLocks noGrp="1"/>
          </p:cNvSpPr>
          <p:nvPr>
            <p:ph type="title"/>
          </p:nvPr>
        </p:nvSpPr>
        <p:spPr>
          <a:xfrm>
            <a:off x="838201" y="365125"/>
            <a:ext cx="5251316" cy="1807305"/>
          </a:xfrm>
        </p:spPr>
        <p:txBody>
          <a:bodyPr>
            <a:normAutofit/>
          </a:bodyPr>
          <a:lstStyle/>
          <a:p>
            <a:r>
              <a:rPr lang="en-US" dirty="0"/>
              <a:t>Technical Background</a:t>
            </a:r>
          </a:p>
        </p:txBody>
      </p:sp>
      <p:sp>
        <p:nvSpPr>
          <p:cNvPr id="3" name="Content Placeholder 2">
            <a:extLst>
              <a:ext uri="{FF2B5EF4-FFF2-40B4-BE49-F238E27FC236}">
                <a16:creationId xmlns:a16="http://schemas.microsoft.com/office/drawing/2014/main" id="{A36BF48E-C28A-2A19-0E7A-EAB50002E4FC}"/>
              </a:ext>
            </a:extLst>
          </p:cNvPr>
          <p:cNvSpPr>
            <a:spLocks noGrp="1"/>
          </p:cNvSpPr>
          <p:nvPr>
            <p:ph idx="1"/>
          </p:nvPr>
        </p:nvSpPr>
        <p:spPr>
          <a:xfrm>
            <a:off x="838200" y="2333297"/>
            <a:ext cx="4619621" cy="3843666"/>
          </a:xfrm>
        </p:spPr>
        <p:txBody>
          <a:bodyPr vert="horz" lIns="91440" tIns="45720" rIns="91440" bIns="45720" rtlCol="0">
            <a:normAutofit/>
          </a:bodyPr>
          <a:lstStyle/>
          <a:p>
            <a:r>
              <a:rPr lang="en-US" sz="2000"/>
              <a:t>I served as a United States Marine as an Infantry Machine Gunner for four years with one deployment to the Middle East and one to Okinawa, Japan. I attended and graduated "Advanced Machine Gunners School" and have mastered knowledge and techniques when it comes to machine guns.</a:t>
            </a:r>
          </a:p>
        </p:txBody>
      </p:sp>
      <p:pic>
        <p:nvPicPr>
          <p:cNvPr id="4" name="Picture 3" descr="A group of soldiers taking a selfie&#10;&#10;AI-generated content may be incorrect.">
            <a:extLst>
              <a:ext uri="{FF2B5EF4-FFF2-40B4-BE49-F238E27FC236}">
                <a16:creationId xmlns:a16="http://schemas.microsoft.com/office/drawing/2014/main" id="{5D77DA75-449F-52DF-E36D-027B267C9830}"/>
              </a:ext>
            </a:extLst>
          </p:cNvPr>
          <p:cNvPicPr>
            <a:picLocks noChangeAspect="1"/>
          </p:cNvPicPr>
          <p:nvPr/>
        </p:nvPicPr>
        <p:blipFill>
          <a:blip r:embed="rId2"/>
          <a:srcRect l="18347" r="16443"/>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3204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CD487-88CA-C16B-615D-7AC5D6974F6F}"/>
              </a:ext>
            </a:extLst>
          </p:cNvPr>
          <p:cNvSpPr>
            <a:spLocks noGrp="1"/>
          </p:cNvSpPr>
          <p:nvPr>
            <p:ph type="title"/>
          </p:nvPr>
        </p:nvSpPr>
        <p:spPr>
          <a:xfrm>
            <a:off x="572493" y="238539"/>
            <a:ext cx="11018520" cy="1434415"/>
          </a:xfrm>
        </p:spPr>
        <p:txBody>
          <a:bodyPr anchor="b">
            <a:normAutofit/>
          </a:bodyPr>
          <a:lstStyle/>
          <a:p>
            <a:r>
              <a:rPr lang="en-US" sz="5400"/>
              <a:t>Description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4ABC8F-A93C-7440-5D78-1CFFD35CCFBD}"/>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a:t>For my SIP, I am proposing a new feed tray for the M240B that will reduce the frequency of interruptions in the cycle of operations and allow for more effective and realistic training for the military. </a:t>
            </a:r>
          </a:p>
        </p:txBody>
      </p:sp>
      <p:pic>
        <p:nvPicPr>
          <p:cNvPr id="4" name="Picture 3" descr="A person with an object&#10;&#10;AI-generated content may be incorrect.">
            <a:extLst>
              <a:ext uri="{FF2B5EF4-FFF2-40B4-BE49-F238E27FC236}">
                <a16:creationId xmlns:a16="http://schemas.microsoft.com/office/drawing/2014/main" id="{D37D948D-6D2C-C769-7CD3-AB45D0C53E68}"/>
              </a:ext>
            </a:extLst>
          </p:cNvPr>
          <p:cNvPicPr>
            <a:picLocks noChangeAspect="1"/>
          </p:cNvPicPr>
          <p:nvPr/>
        </p:nvPicPr>
        <p:blipFill>
          <a:blip r:embed="rId2"/>
          <a:srcRect l="25973" r="10006"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59354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9" name="Freeform: Shape 18">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E5C1B82-EAE5-7D29-1F3A-3EBAB96BEC63}"/>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Innovation Claim</a:t>
            </a:r>
          </a:p>
        </p:txBody>
      </p:sp>
      <p:sp>
        <p:nvSpPr>
          <p:cNvPr id="21" name="Content Placeholder 2">
            <a:extLst>
              <a:ext uri="{FF2B5EF4-FFF2-40B4-BE49-F238E27FC236}">
                <a16:creationId xmlns:a16="http://schemas.microsoft.com/office/drawing/2014/main" id="{CC86378D-B99D-65BB-71D5-922E10815B31}"/>
              </a:ext>
            </a:extLst>
          </p:cNvPr>
          <p:cNvSpPr>
            <a:spLocks noGrp="1"/>
          </p:cNvSpPr>
          <p:nvPr>
            <p:ph idx="1"/>
          </p:nvPr>
        </p:nvSpPr>
        <p:spPr>
          <a:xfrm>
            <a:off x="6172200" y="804672"/>
            <a:ext cx="5221224" cy="5230368"/>
          </a:xfrm>
        </p:spPr>
        <p:txBody>
          <a:bodyPr vert="horz" lIns="91440" tIns="45720" rIns="91440" bIns="45720" rtlCol="0" anchor="ctr">
            <a:normAutofit/>
          </a:bodyPr>
          <a:lstStyle/>
          <a:p>
            <a:r>
              <a:rPr lang="en-US" sz="2200" dirty="0">
                <a:solidFill>
                  <a:schemeClr val="tx2"/>
                </a:solidFill>
              </a:rPr>
              <a:t>Once I presented my SIP idea to Mack </a:t>
            </a:r>
            <a:r>
              <a:rPr lang="en-US" sz="2200" err="1">
                <a:solidFill>
                  <a:schemeClr val="tx2"/>
                </a:solidFill>
              </a:rPr>
              <a:t>Kiihnl</a:t>
            </a:r>
            <a:r>
              <a:rPr lang="en-US" sz="2200" dirty="0">
                <a:solidFill>
                  <a:schemeClr val="tx2"/>
                </a:solidFill>
              </a:rPr>
              <a:t>, a veteran who has seen combat and has dealt with the same issues, his definition of innovation is as follows: </a:t>
            </a:r>
          </a:p>
          <a:p>
            <a:r>
              <a:rPr lang="en-US" sz="2200" i="1" dirty="0">
                <a:solidFill>
                  <a:schemeClr val="tx2"/>
                </a:solidFill>
              </a:rPr>
              <a:t>"...</a:t>
            </a:r>
            <a:r>
              <a:rPr lang="en-US" sz="2200" i="1" dirty="0">
                <a:solidFill>
                  <a:schemeClr val="tx2"/>
                </a:solidFill>
                <a:ea typeface="+mn-lt"/>
                <a:cs typeface="+mn-lt"/>
              </a:rPr>
              <a:t>innovation in relation to the military should be something new or something that improves an aspect of training or combat."</a:t>
            </a:r>
            <a:endParaRPr lang="en-US" sz="2200" i="1" dirty="0">
              <a:solidFill>
                <a:schemeClr val="tx2"/>
              </a:solidFill>
            </a:endParaRPr>
          </a:p>
        </p:txBody>
      </p:sp>
    </p:spTree>
    <p:extLst>
      <p:ext uri="{BB962C8B-B14F-4D97-AF65-F5344CB8AC3E}">
        <p14:creationId xmlns:p14="http://schemas.microsoft.com/office/powerpoint/2010/main" val="262865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6FD7672-78BE-4D6F-A711-2CDB79B52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A54F6-EC89-3253-3531-F1F0B8B15F8A}"/>
              </a:ext>
            </a:extLst>
          </p:cNvPr>
          <p:cNvSpPr>
            <a:spLocks noGrp="1"/>
          </p:cNvSpPr>
          <p:nvPr>
            <p:ph type="title"/>
          </p:nvPr>
        </p:nvSpPr>
        <p:spPr>
          <a:xfrm>
            <a:off x="8029293" y="806364"/>
            <a:ext cx="3354636" cy="2847413"/>
          </a:xfrm>
        </p:spPr>
        <p:txBody>
          <a:bodyPr vert="horz" lIns="91440" tIns="45720" rIns="91440" bIns="45720" rtlCol="0" anchor="b">
            <a:normAutofit/>
          </a:bodyPr>
          <a:lstStyle/>
          <a:p>
            <a:r>
              <a:rPr lang="en-US" sz="6000" kern="1200">
                <a:solidFill>
                  <a:schemeClr val="tx1"/>
                </a:solidFill>
                <a:latin typeface="+mj-lt"/>
                <a:ea typeface="+mj-ea"/>
                <a:cs typeface="+mj-cs"/>
              </a:rPr>
              <a:t>Target Market</a:t>
            </a:r>
          </a:p>
        </p:txBody>
      </p:sp>
      <p:sp>
        <p:nvSpPr>
          <p:cNvPr id="3" name="Content Placeholder 2">
            <a:extLst>
              <a:ext uri="{FF2B5EF4-FFF2-40B4-BE49-F238E27FC236}">
                <a16:creationId xmlns:a16="http://schemas.microsoft.com/office/drawing/2014/main" id="{615B991B-8812-E372-7198-598FFE3DCF99}"/>
              </a:ext>
            </a:extLst>
          </p:cNvPr>
          <p:cNvSpPr>
            <a:spLocks noGrp="1"/>
          </p:cNvSpPr>
          <p:nvPr>
            <p:ph idx="1"/>
          </p:nvPr>
        </p:nvSpPr>
        <p:spPr>
          <a:xfrm>
            <a:off x="8029293" y="3703250"/>
            <a:ext cx="2435507" cy="1122750"/>
          </a:xfrm>
        </p:spPr>
        <p:txBody>
          <a:bodyPr vert="horz" lIns="91440" tIns="45720" rIns="91440" bIns="45720" rtlCol="0" anchor="t">
            <a:normAutofit/>
          </a:bodyPr>
          <a:lstStyle/>
          <a:p>
            <a:pPr marL="0" indent="0">
              <a:buNone/>
            </a:pPr>
            <a:r>
              <a:rPr lang="en-US" sz="1700" kern="1200">
                <a:solidFill>
                  <a:schemeClr val="tx1"/>
                </a:solidFill>
                <a:latin typeface="+mn-lt"/>
                <a:ea typeface="+mn-ea"/>
                <a:cs typeface="+mn-cs"/>
              </a:rPr>
              <a:t>The target market for this idea is the US military and her trusted allies. </a:t>
            </a:r>
          </a:p>
        </p:txBody>
      </p:sp>
      <p:pic>
        <p:nvPicPr>
          <p:cNvPr id="4" name="Picture 3" descr="A flag with a star and a star&#10;&#10;AI-generated content may be incorrect.">
            <a:extLst>
              <a:ext uri="{FF2B5EF4-FFF2-40B4-BE49-F238E27FC236}">
                <a16:creationId xmlns:a16="http://schemas.microsoft.com/office/drawing/2014/main" id="{9C8AC128-FDF6-C595-B503-554C04768190}"/>
              </a:ext>
            </a:extLst>
          </p:cNvPr>
          <p:cNvPicPr>
            <a:picLocks noChangeAspect="1"/>
          </p:cNvPicPr>
          <p:nvPr/>
        </p:nvPicPr>
        <p:blipFill>
          <a:blip r:embed="rId2"/>
          <a:stretch>
            <a:fillRect/>
          </a:stretch>
        </p:blipFill>
        <p:spPr>
          <a:xfrm>
            <a:off x="1296558" y="1436578"/>
            <a:ext cx="5604636" cy="3967326"/>
          </a:xfrm>
          <a:prstGeom prst="rect">
            <a:avLst/>
          </a:prstGeom>
        </p:spPr>
      </p:pic>
    </p:spTree>
    <p:extLst>
      <p:ext uri="{BB962C8B-B14F-4D97-AF65-F5344CB8AC3E}">
        <p14:creationId xmlns:p14="http://schemas.microsoft.com/office/powerpoint/2010/main" val="78287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180BD9-C777-387F-E08A-21790AAE18C8}"/>
              </a:ext>
            </a:extLst>
          </p:cNvPr>
          <p:cNvSpPr>
            <a:spLocks noGrp="1"/>
          </p:cNvSpPr>
          <p:nvPr>
            <p:ph type="title"/>
          </p:nvPr>
        </p:nvSpPr>
        <p:spPr>
          <a:xfrm>
            <a:off x="572493" y="238539"/>
            <a:ext cx="11018520" cy="1434415"/>
          </a:xfrm>
        </p:spPr>
        <p:txBody>
          <a:bodyPr anchor="b">
            <a:normAutofit/>
          </a:bodyPr>
          <a:lstStyle/>
          <a:p>
            <a:r>
              <a:rPr lang="en-US" sz="5400"/>
              <a:t>Prior Art</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9ABC8D-4FF1-457E-CB92-D350787B9E1F}"/>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dirty="0">
                <a:ea typeface="+mn-lt"/>
                <a:cs typeface="+mn-lt"/>
              </a:rPr>
              <a:t>A product that is similar to my idea is the “240 BFD (Blank Feed Tray Discriminator)”. This discriminator is an external piece that that latches onto the feed tray that does not allow for a live round to be loaded and fired and allows for the blank ammunition to seat properly.</a:t>
            </a:r>
            <a:endParaRPr lang="en-US" sz="2200" dirty="0"/>
          </a:p>
        </p:txBody>
      </p:sp>
      <p:pic>
        <p:nvPicPr>
          <p:cNvPr id="4" name="Picture 3" descr="A group of bullets in a holder&#10;&#10;AI-generated content may be incorrect.">
            <a:extLst>
              <a:ext uri="{FF2B5EF4-FFF2-40B4-BE49-F238E27FC236}">
                <a16:creationId xmlns:a16="http://schemas.microsoft.com/office/drawing/2014/main" id="{901493C2-A3BE-2E0D-1855-588F75F397A9}"/>
              </a:ext>
            </a:extLst>
          </p:cNvPr>
          <p:cNvPicPr>
            <a:picLocks noChangeAspect="1"/>
          </p:cNvPicPr>
          <p:nvPr/>
        </p:nvPicPr>
        <p:blipFill>
          <a:blip r:embed="rId2"/>
          <a:srcRect l="11606" r="2"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54974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E79D0D-E012-2459-71EE-43C951BBE29F}"/>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Work that still needs to be done</a:t>
            </a:r>
          </a:p>
        </p:txBody>
      </p:sp>
      <p:graphicFrame>
        <p:nvGraphicFramePr>
          <p:cNvPr id="5" name="Content Placeholder 2">
            <a:extLst>
              <a:ext uri="{FF2B5EF4-FFF2-40B4-BE49-F238E27FC236}">
                <a16:creationId xmlns:a16="http://schemas.microsoft.com/office/drawing/2014/main" id="{A9818AD5-30C4-4531-72AF-E2B88A420531}"/>
              </a:ext>
            </a:extLst>
          </p:cNvPr>
          <p:cNvGraphicFramePr>
            <a:graphicFrameLocks noGrp="1"/>
          </p:cNvGraphicFramePr>
          <p:nvPr>
            <p:ph idx="1"/>
            <p:extLst>
              <p:ext uri="{D42A27DB-BD31-4B8C-83A1-F6EECF244321}">
                <p14:modId xmlns:p14="http://schemas.microsoft.com/office/powerpoint/2010/main" val="177997585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92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49F83CA-C205-0A78-8B27-879F0EC782D8}"/>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Prototype and Timeline</a:t>
            </a:r>
          </a:p>
        </p:txBody>
      </p:sp>
      <p:sp>
        <p:nvSpPr>
          <p:cNvPr id="3" name="Content Placeholder 2">
            <a:extLst>
              <a:ext uri="{FF2B5EF4-FFF2-40B4-BE49-F238E27FC236}">
                <a16:creationId xmlns:a16="http://schemas.microsoft.com/office/drawing/2014/main" id="{A3014B37-8854-C526-4099-A34925E49ECD}"/>
              </a:ext>
            </a:extLst>
          </p:cNvPr>
          <p:cNvSpPr>
            <a:spLocks noGrp="1"/>
          </p:cNvSpPr>
          <p:nvPr>
            <p:ph idx="1"/>
          </p:nvPr>
        </p:nvSpPr>
        <p:spPr>
          <a:xfrm>
            <a:off x="6172200" y="804672"/>
            <a:ext cx="5221224" cy="5230368"/>
          </a:xfrm>
        </p:spPr>
        <p:txBody>
          <a:bodyPr vert="horz" lIns="91440" tIns="45720" rIns="91440" bIns="45720" rtlCol="0" anchor="ctr">
            <a:normAutofit/>
          </a:bodyPr>
          <a:lstStyle/>
          <a:p>
            <a:r>
              <a:rPr lang="en-US" sz="1800">
                <a:solidFill>
                  <a:schemeClr val="tx2"/>
                </a:solidFill>
              </a:rPr>
              <a:t>I believe that we can get a 3D printed prototype within a month and then we can test to ensure it seats properly and all the dimensions match. From there, we can find a manufacture that can help us take the next step and make it out of steel. I predict that can take up to 3 months.</a:t>
            </a:r>
          </a:p>
        </p:txBody>
      </p:sp>
    </p:spTree>
    <p:extLst>
      <p:ext uri="{BB962C8B-B14F-4D97-AF65-F5344CB8AC3E}">
        <p14:creationId xmlns:p14="http://schemas.microsoft.com/office/powerpoint/2010/main" val="3986825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New M240B Discriminator</vt:lpstr>
      <vt:lpstr>Technical Background</vt:lpstr>
      <vt:lpstr>Description</vt:lpstr>
      <vt:lpstr>Innovation Claim</vt:lpstr>
      <vt:lpstr>Target Market</vt:lpstr>
      <vt:lpstr>Prior Art</vt:lpstr>
      <vt:lpstr>Work that still needs to be done</vt:lpstr>
      <vt:lpstr>Prototype and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133</cp:revision>
  <dcterms:created xsi:type="dcterms:W3CDTF">2025-10-12T21:24:50Z</dcterms:created>
  <dcterms:modified xsi:type="dcterms:W3CDTF">2025-12-18T21:37:03Z</dcterms:modified>
</cp:coreProperties>
</file>