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61" r:id="rId5"/>
    <p:sldId id="258" r:id="rId6"/>
    <p:sldId id="259" r:id="rId7"/>
    <p:sldId id="260" r:id="rId8"/>
    <p:sldId id="262"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4675F3-1478-44CD-AEF8-0B3E405C6D73}" v="5" dt="2026-07-31T22:32:59.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7/31/2026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042BC7E5-76DB-4826-8C07-4A49B6353F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1" name="Freeform: Shape 10">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4" name="Freeform: Shape 13">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18992" y="-34538"/>
            <a:ext cx="6655405" cy="633547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B06059C-C357-4011-82B9-9C0106301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5194" y="-23905"/>
            <a:ext cx="6705251" cy="6318526"/>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6886" y="-23905"/>
            <a:ext cx="6705251" cy="62150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42409" y="895483"/>
            <a:ext cx="5786232" cy="3011190"/>
          </a:xfrm>
        </p:spPr>
        <p:txBody>
          <a:bodyPr>
            <a:normAutofit/>
          </a:bodyPr>
          <a:lstStyle/>
          <a:p>
            <a:r>
              <a:rPr lang="en-US" sz="5400">
                <a:solidFill>
                  <a:schemeClr val="bg1"/>
                </a:solidFill>
              </a:rPr>
              <a:t>New M240B Discriminator</a:t>
            </a:r>
          </a:p>
        </p:txBody>
      </p:sp>
      <p:sp>
        <p:nvSpPr>
          <p:cNvPr id="3" name="Subtitle 2"/>
          <p:cNvSpPr>
            <a:spLocks noGrp="1"/>
          </p:cNvSpPr>
          <p:nvPr>
            <p:ph type="subTitle" idx="1"/>
          </p:nvPr>
        </p:nvSpPr>
        <p:spPr>
          <a:xfrm>
            <a:off x="2466270" y="4142096"/>
            <a:ext cx="5338511" cy="1055142"/>
          </a:xfrm>
        </p:spPr>
        <p:txBody>
          <a:bodyPr vert="horz" lIns="91440" tIns="45720" rIns="91440" bIns="45720" rtlCol="0">
            <a:normAutofit/>
          </a:bodyPr>
          <a:lstStyle/>
          <a:p>
            <a:r>
              <a:rPr lang="en-US" sz="2000">
                <a:solidFill>
                  <a:schemeClr val="bg1"/>
                </a:solidFill>
              </a:rPr>
              <a:t>Wesston Dana</a:t>
            </a:r>
          </a:p>
        </p:txBody>
      </p:sp>
      <p:sp>
        <p:nvSpPr>
          <p:cNvPr id="20"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218E095B-4870-4AD5-9C41-C16D59523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4716" y="188494"/>
            <a:ext cx="1048371" cy="1048371"/>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83101" y="3578317"/>
            <a:ext cx="1054466" cy="469689"/>
            <a:chOff x="9841624" y="4115729"/>
            <a:chExt cx="602169" cy="268223"/>
          </a:xfrm>
          <a:solidFill>
            <a:schemeClr val="bg1"/>
          </a:solidFill>
        </p:grpSpPr>
        <p:sp>
          <p:nvSpPr>
            <p:cNvPr id="25" name="Freeform: Shape 24">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31" name="Oval 30">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Oval 32">
            <a:extLst>
              <a:ext uri="{FF2B5EF4-FFF2-40B4-BE49-F238E27FC236}">
                <a16:creationId xmlns:a16="http://schemas.microsoft.com/office/drawing/2014/main" id="{BE8CB2F0-2F5A-4EBD-B214-E0309C31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4525" y="4910353"/>
            <a:ext cx="468090" cy="468090"/>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Freeform: Shape 34">
            <a:extLst>
              <a:ext uri="{FF2B5EF4-FFF2-40B4-BE49-F238E27FC236}">
                <a16:creationId xmlns:a16="http://schemas.microsoft.com/office/drawing/2014/main" id="{FFD3887D-244B-4EC4-9208-E304984C5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Freeform: Shape 36">
            <a:extLst>
              <a:ext uri="{FF2B5EF4-FFF2-40B4-BE49-F238E27FC236}">
                <a16:creationId xmlns:a16="http://schemas.microsoft.com/office/drawing/2014/main" id="{97224C31-855E-4593-8A58-5B2B0CC4F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22467" y="4200769"/>
            <a:ext cx="2769534" cy="2657232"/>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8F29CD-4DD2-F35D-CBEF-217FFC6FDA35}"/>
              </a:ext>
            </a:extLst>
          </p:cNvPr>
          <p:cNvSpPr>
            <a:spLocks noGrp="1"/>
          </p:cNvSpPr>
          <p:nvPr>
            <p:ph type="title"/>
          </p:nvPr>
        </p:nvSpPr>
        <p:spPr>
          <a:xfrm>
            <a:off x="572493" y="238539"/>
            <a:ext cx="11018520" cy="1434415"/>
          </a:xfrm>
        </p:spPr>
        <p:txBody>
          <a:bodyPr anchor="b">
            <a:normAutofit/>
          </a:bodyPr>
          <a:lstStyle/>
          <a:p>
            <a:r>
              <a:rPr lang="en-US" sz="5400"/>
              <a:t>Technical Background</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6BF48E-C28A-2A19-0E7A-EAB50002E4FC}"/>
              </a:ext>
            </a:extLst>
          </p:cNvPr>
          <p:cNvSpPr>
            <a:spLocks noGrp="1"/>
          </p:cNvSpPr>
          <p:nvPr>
            <p:ph idx="1"/>
          </p:nvPr>
        </p:nvSpPr>
        <p:spPr>
          <a:xfrm>
            <a:off x="572493" y="2071316"/>
            <a:ext cx="6713552" cy="4119172"/>
          </a:xfrm>
        </p:spPr>
        <p:txBody>
          <a:bodyPr vert="horz" lIns="91440" tIns="45720" rIns="91440" bIns="45720" rtlCol="0" anchor="t">
            <a:normAutofit/>
          </a:bodyPr>
          <a:lstStyle/>
          <a:p>
            <a:r>
              <a:rPr lang="en-US" sz="2200"/>
              <a:t>I served as a United States Marine as an Infantry Machine Gunner for four years with one deployment to the Middle East and one to Okinawa, Japan. </a:t>
            </a:r>
          </a:p>
          <a:p>
            <a:pPr lvl="1">
              <a:buFont typeface="Courier New,monospace" panose="020B0604020202020204" pitchFamily="34" charset="0"/>
              <a:buChar char="o"/>
            </a:pPr>
            <a:r>
              <a:rPr lang="en-US" sz="2200"/>
              <a:t>Early promotion to "Team Leader" role</a:t>
            </a:r>
          </a:p>
          <a:p>
            <a:pPr lvl="1">
              <a:buFont typeface="Courier New,monospace" panose="020B0604020202020204" pitchFamily="34" charset="0"/>
              <a:buChar char="o"/>
            </a:pPr>
            <a:r>
              <a:rPr lang="en-US" sz="2200"/>
              <a:t>AMGC Graduate</a:t>
            </a:r>
          </a:p>
          <a:p>
            <a:pPr lvl="1">
              <a:buFont typeface="Courier New,monospace" panose="020B0604020202020204" pitchFamily="34" charset="0"/>
              <a:buChar char="o"/>
            </a:pPr>
            <a:r>
              <a:rPr lang="en-US" sz="2200"/>
              <a:t>Awarded a Meritorious Mast for teaching machine gun employment and techniques to soldiers in Qatar</a:t>
            </a:r>
          </a:p>
          <a:p>
            <a:pPr marL="457200" lvl="1" indent="0">
              <a:buNone/>
            </a:pPr>
            <a:endParaRPr lang="en-US" sz="2200"/>
          </a:p>
          <a:p>
            <a:pPr marL="457200" lvl="1" indent="0">
              <a:buNone/>
            </a:pPr>
            <a:r>
              <a:rPr lang="en-US" sz="2200" b="1"/>
              <a:t>This idea comes from years of hands-on experience operating, maintaining, and teaching the M240B—not from theory.</a:t>
            </a:r>
            <a:endParaRPr lang="en-US" sz="2200"/>
          </a:p>
        </p:txBody>
      </p:sp>
      <p:pic>
        <p:nvPicPr>
          <p:cNvPr id="4" name="Picture 3" descr="A group of soldiers taking a selfie&#10;&#10;AI-generated content may be incorrect.">
            <a:extLst>
              <a:ext uri="{FF2B5EF4-FFF2-40B4-BE49-F238E27FC236}">
                <a16:creationId xmlns:a16="http://schemas.microsoft.com/office/drawing/2014/main" id="{5D77DA75-449F-52DF-E36D-027B267C9830}"/>
              </a:ext>
            </a:extLst>
          </p:cNvPr>
          <p:cNvPicPr>
            <a:picLocks noChangeAspect="1"/>
          </p:cNvPicPr>
          <p:nvPr/>
        </p:nvPicPr>
        <p:blipFill>
          <a:blip r:embed="rId2"/>
          <a:srcRect l="14875" r="12970"/>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93204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C88419-3B82-AFD0-D251-712D602C737B}"/>
              </a:ext>
            </a:extLst>
          </p:cNvPr>
          <p:cNvSpPr>
            <a:spLocks noGrp="1"/>
          </p:cNvSpPr>
          <p:nvPr>
            <p:ph type="title"/>
          </p:nvPr>
        </p:nvSpPr>
        <p:spPr>
          <a:xfrm>
            <a:off x="1156851" y="637762"/>
            <a:ext cx="9888496" cy="900131"/>
          </a:xfrm>
        </p:spPr>
        <p:txBody>
          <a:bodyPr anchor="t">
            <a:normAutofit/>
          </a:bodyPr>
          <a:lstStyle/>
          <a:p>
            <a:r>
              <a:rPr lang="en-US" sz="4000">
                <a:solidFill>
                  <a:schemeClr val="bg1"/>
                </a:solidFill>
              </a:rPr>
              <a:t>The Problem</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132D33-3A01-CCEA-0194-7C7FC0936EE7}"/>
              </a:ext>
            </a:extLst>
          </p:cNvPr>
          <p:cNvSpPr>
            <a:spLocks noGrp="1"/>
          </p:cNvSpPr>
          <p:nvPr>
            <p:ph idx="1"/>
          </p:nvPr>
        </p:nvSpPr>
        <p:spPr>
          <a:xfrm>
            <a:off x="1155548" y="2217343"/>
            <a:ext cx="9880893" cy="3959619"/>
          </a:xfrm>
        </p:spPr>
        <p:txBody>
          <a:bodyPr vert="horz" lIns="91440" tIns="45720" rIns="91440" bIns="45720" rtlCol="0">
            <a:normAutofit/>
          </a:bodyPr>
          <a:lstStyle/>
          <a:p>
            <a:r>
              <a:rPr lang="en-US" sz="2200">
                <a:ea typeface="+mn-lt"/>
                <a:cs typeface="+mn-lt"/>
              </a:rPr>
              <a:t>Military units frequently train with blank ammunition. </a:t>
            </a:r>
            <a:endParaRPr lang="en-US" sz="2200"/>
          </a:p>
          <a:p>
            <a:r>
              <a:rPr lang="en-US" sz="2200">
                <a:ea typeface="+mn-lt"/>
                <a:cs typeface="+mn-lt"/>
              </a:rPr>
              <a:t>Blank rounds feed differently than live ammunition. </a:t>
            </a:r>
            <a:endParaRPr lang="en-US" sz="2200"/>
          </a:p>
          <a:p>
            <a:r>
              <a:rPr lang="en-US" sz="2200">
                <a:ea typeface="+mn-lt"/>
                <a:cs typeface="+mn-lt"/>
              </a:rPr>
              <a:t>Existing feed trays were originally designed around live ammunition. </a:t>
            </a:r>
            <a:endParaRPr lang="en-US" sz="2200"/>
          </a:p>
          <a:p>
            <a:r>
              <a:rPr lang="en-US" sz="2200">
                <a:ea typeface="+mn-lt"/>
                <a:cs typeface="+mn-lt"/>
              </a:rPr>
              <a:t>During training, machine guns can experience interruptions that slow training and create frustration. </a:t>
            </a:r>
            <a:endParaRPr lang="en-US" sz="2200"/>
          </a:p>
          <a:p>
            <a:r>
              <a:rPr lang="en-US" sz="2200">
                <a:ea typeface="+mn-lt"/>
                <a:cs typeface="+mn-lt"/>
              </a:rPr>
              <a:t>Every interruption means: </a:t>
            </a:r>
            <a:endParaRPr lang="en-US" sz="2200"/>
          </a:p>
          <a:p>
            <a:pPr lvl="1">
              <a:buFont typeface="Courier New" panose="020B0604020202020204" pitchFamily="34" charset="0"/>
              <a:buChar char="o"/>
            </a:pPr>
            <a:r>
              <a:rPr lang="en-US" sz="2200">
                <a:ea typeface="+mn-lt"/>
                <a:cs typeface="+mn-lt"/>
              </a:rPr>
              <a:t>lost training time </a:t>
            </a:r>
            <a:endParaRPr lang="en-US" sz="2200"/>
          </a:p>
          <a:p>
            <a:pPr lvl="1">
              <a:buFont typeface="Courier New" panose="020B0604020202020204" pitchFamily="34" charset="0"/>
              <a:buChar char="o"/>
            </a:pPr>
            <a:r>
              <a:rPr lang="en-US" sz="2200">
                <a:ea typeface="+mn-lt"/>
                <a:cs typeface="+mn-lt"/>
              </a:rPr>
              <a:t>less realistic drills </a:t>
            </a:r>
            <a:endParaRPr lang="en-US" sz="2200"/>
          </a:p>
          <a:p>
            <a:pPr marL="0" indent="0">
              <a:buNone/>
            </a:pPr>
            <a:r>
              <a:rPr lang="en-US" sz="2200" b="1">
                <a:ea typeface="+mn-lt"/>
                <a:cs typeface="+mn-lt"/>
              </a:rPr>
              <a:t>Current equipment was never optimized specifically for blank ammunition training.</a:t>
            </a:r>
            <a:endParaRPr lang="en-US" sz="2200" b="1"/>
          </a:p>
          <a:p>
            <a:endParaRPr lang="en-US" sz="2200"/>
          </a:p>
        </p:txBody>
      </p:sp>
    </p:spTree>
    <p:extLst>
      <p:ext uri="{BB962C8B-B14F-4D97-AF65-F5344CB8AC3E}">
        <p14:creationId xmlns:p14="http://schemas.microsoft.com/office/powerpoint/2010/main" val="57226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180BD9-C777-387F-E08A-21790AAE18C8}"/>
              </a:ext>
            </a:extLst>
          </p:cNvPr>
          <p:cNvSpPr>
            <a:spLocks noGrp="1"/>
          </p:cNvSpPr>
          <p:nvPr>
            <p:ph type="title"/>
          </p:nvPr>
        </p:nvSpPr>
        <p:spPr>
          <a:xfrm>
            <a:off x="572493" y="238539"/>
            <a:ext cx="11018520" cy="1434415"/>
          </a:xfrm>
        </p:spPr>
        <p:txBody>
          <a:bodyPr anchor="b">
            <a:normAutofit/>
          </a:bodyPr>
          <a:lstStyle/>
          <a:p>
            <a:r>
              <a:rPr lang="en-US" sz="5400"/>
              <a:t>Prior Art</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39ABC8D-4FF1-457E-CB92-D350787B9E1F}"/>
              </a:ext>
            </a:extLst>
          </p:cNvPr>
          <p:cNvSpPr>
            <a:spLocks noGrp="1"/>
          </p:cNvSpPr>
          <p:nvPr>
            <p:ph idx="1"/>
          </p:nvPr>
        </p:nvSpPr>
        <p:spPr>
          <a:xfrm>
            <a:off x="572493" y="2071316"/>
            <a:ext cx="6713552" cy="4119172"/>
          </a:xfrm>
        </p:spPr>
        <p:txBody>
          <a:bodyPr vert="horz" lIns="91440" tIns="45720" rIns="91440" bIns="45720" rtlCol="0" anchor="t">
            <a:normAutofit/>
          </a:bodyPr>
          <a:lstStyle/>
          <a:p>
            <a:r>
              <a:rPr lang="en-US" sz="2200" dirty="0">
                <a:ea typeface="+mn-lt"/>
                <a:cs typeface="+mn-lt"/>
              </a:rPr>
              <a:t>A product that is similar to my idea is the “240 BFD (Blank Feed Tray Discriminator)”. This discriminator is an external piece that that latches onto the feed tray that does not allow for a live round to be loaded and fired and allows for the blank ammunition to seat properly.</a:t>
            </a:r>
          </a:p>
          <a:p>
            <a:r>
              <a:rPr lang="en-US" sz="2200">
                <a:ea typeface="+mn-lt"/>
                <a:cs typeface="+mn-lt"/>
              </a:rPr>
              <a:t>External attachment </a:t>
            </a:r>
            <a:endParaRPr lang="en-US" sz="2200" dirty="0"/>
          </a:p>
          <a:p>
            <a:r>
              <a:rPr lang="en-US" sz="2200">
                <a:ea typeface="+mn-lt"/>
                <a:cs typeface="+mn-lt"/>
              </a:rPr>
              <a:t>Adds extra component </a:t>
            </a:r>
            <a:endParaRPr lang="en-US"/>
          </a:p>
          <a:p>
            <a:r>
              <a:rPr lang="en-US" sz="2200">
                <a:ea typeface="+mn-lt"/>
                <a:cs typeface="+mn-lt"/>
              </a:rPr>
              <a:t>Doesn't redesign the actual feed tray </a:t>
            </a:r>
            <a:endParaRPr lang="en-US"/>
          </a:p>
          <a:p>
            <a:r>
              <a:rPr lang="en-US" sz="2200">
                <a:ea typeface="+mn-lt"/>
                <a:cs typeface="+mn-lt"/>
              </a:rPr>
              <a:t>Doesn't fully address feeding consistency</a:t>
            </a:r>
            <a:endParaRPr lang="en-US"/>
          </a:p>
          <a:p>
            <a:endParaRPr lang="en-US" sz="2200" dirty="0"/>
          </a:p>
        </p:txBody>
      </p:sp>
      <p:pic>
        <p:nvPicPr>
          <p:cNvPr id="4" name="Picture 3" descr="A group of bullets in a holder&#10;&#10;AI-generated content may be incorrect.">
            <a:extLst>
              <a:ext uri="{FF2B5EF4-FFF2-40B4-BE49-F238E27FC236}">
                <a16:creationId xmlns:a16="http://schemas.microsoft.com/office/drawing/2014/main" id="{901493C2-A3BE-2E0D-1855-588F75F397A9}"/>
              </a:ext>
            </a:extLst>
          </p:cNvPr>
          <p:cNvPicPr>
            <a:picLocks noChangeAspect="1"/>
          </p:cNvPicPr>
          <p:nvPr/>
        </p:nvPicPr>
        <p:blipFill>
          <a:blip r:embed="rId2"/>
          <a:srcRect l="11606" r="2"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2549740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4CD487-88CA-C16B-615D-7AC5D6974F6F}"/>
              </a:ext>
            </a:extLst>
          </p:cNvPr>
          <p:cNvSpPr>
            <a:spLocks noGrp="1"/>
          </p:cNvSpPr>
          <p:nvPr>
            <p:ph type="title"/>
          </p:nvPr>
        </p:nvSpPr>
        <p:spPr>
          <a:xfrm>
            <a:off x="640080" y="325369"/>
            <a:ext cx="4368602" cy="1956841"/>
          </a:xfrm>
        </p:spPr>
        <p:txBody>
          <a:bodyPr anchor="b">
            <a:normAutofit/>
          </a:bodyPr>
          <a:lstStyle/>
          <a:p>
            <a:r>
              <a:rPr lang="en-US" sz="4200"/>
              <a:t>Blank Firing Adapter Feed Tray</a:t>
            </a:r>
          </a:p>
        </p:txBody>
      </p:sp>
      <p:sp>
        <p:nvSpPr>
          <p:cNvPr id="3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14ABC8F-A93C-7440-5D78-1CFFD35CCFBD}"/>
              </a:ext>
            </a:extLst>
          </p:cNvPr>
          <p:cNvSpPr>
            <a:spLocks noGrp="1"/>
          </p:cNvSpPr>
          <p:nvPr>
            <p:ph idx="1"/>
          </p:nvPr>
        </p:nvSpPr>
        <p:spPr>
          <a:xfrm>
            <a:off x="640080" y="2872899"/>
            <a:ext cx="4243589" cy="3320668"/>
          </a:xfrm>
        </p:spPr>
        <p:txBody>
          <a:bodyPr vert="horz" lIns="91440" tIns="45720" rIns="91440" bIns="45720" rtlCol="0">
            <a:normAutofit/>
          </a:bodyPr>
          <a:lstStyle/>
          <a:p>
            <a:r>
              <a:rPr lang="en-US" sz="1500">
                <a:ea typeface="+mn-lt"/>
                <a:cs typeface="+mn-lt"/>
              </a:rPr>
              <a:t>My redesigned feed tray incorporates a built-in discriminator that improves blank ammunition alignment during feeding. By integrating the discriminator directly into the feed tray, the system has fewer external components while improving reliability during blank-fire training.</a:t>
            </a:r>
          </a:p>
          <a:p>
            <a:r>
              <a:rPr lang="en-US" sz="1500">
                <a:ea typeface="+mn-lt"/>
                <a:cs typeface="+mn-lt"/>
              </a:rPr>
              <a:t>Fewer feeding interruptions </a:t>
            </a:r>
            <a:endParaRPr lang="en-US" sz="1500"/>
          </a:p>
          <a:p>
            <a:r>
              <a:rPr lang="en-US" sz="1500">
                <a:ea typeface="+mn-lt"/>
                <a:cs typeface="+mn-lt"/>
              </a:rPr>
              <a:t>More realistic training </a:t>
            </a:r>
            <a:endParaRPr lang="en-US" sz="1500"/>
          </a:p>
          <a:p>
            <a:r>
              <a:rPr lang="en-US" sz="1500">
                <a:ea typeface="+mn-lt"/>
                <a:cs typeface="+mn-lt"/>
              </a:rPr>
              <a:t>Faster training evolution </a:t>
            </a:r>
            <a:endParaRPr lang="en-US" sz="1500"/>
          </a:p>
          <a:p>
            <a:r>
              <a:rPr lang="en-US" sz="1500">
                <a:ea typeface="+mn-lt"/>
                <a:cs typeface="+mn-lt"/>
              </a:rPr>
              <a:t>Less instructor downtime </a:t>
            </a:r>
            <a:endParaRPr lang="en-US" sz="1500"/>
          </a:p>
          <a:p>
            <a:r>
              <a:rPr lang="en-US" sz="1500">
                <a:ea typeface="+mn-lt"/>
                <a:cs typeface="+mn-lt"/>
              </a:rPr>
              <a:t>No external attachment required</a:t>
            </a:r>
            <a:endParaRPr lang="en-US" sz="1500"/>
          </a:p>
          <a:p>
            <a:endParaRPr lang="en-US" sz="1500"/>
          </a:p>
        </p:txBody>
      </p:sp>
      <p:pic>
        <p:nvPicPr>
          <p:cNvPr id="5" name="Picture 4">
            <a:extLst>
              <a:ext uri="{FF2B5EF4-FFF2-40B4-BE49-F238E27FC236}">
                <a16:creationId xmlns:a16="http://schemas.microsoft.com/office/drawing/2014/main" id="{40749E48-12A2-2600-291E-825B9CB76ECF}"/>
              </a:ext>
            </a:extLst>
          </p:cNvPr>
          <p:cNvPicPr>
            <a:picLocks noChangeAspect="1"/>
          </p:cNvPicPr>
          <p:nvPr/>
        </p:nvPicPr>
        <p:blipFill>
          <a:blip r:embed="rId2"/>
          <a:srcRect t="30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93549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C1B82-EAE5-7D29-1F3A-3EBAB96BEC63}"/>
              </a:ext>
            </a:extLst>
          </p:cNvPr>
          <p:cNvSpPr>
            <a:spLocks noGrp="1"/>
          </p:cNvSpPr>
          <p:nvPr>
            <p:ph type="title"/>
          </p:nvPr>
        </p:nvSpPr>
        <p:spPr>
          <a:xfrm>
            <a:off x="838200" y="1641752"/>
            <a:ext cx="4391024" cy="1323439"/>
          </a:xfrm>
        </p:spPr>
        <p:txBody>
          <a:bodyPr anchor="t">
            <a:normAutofit/>
          </a:bodyPr>
          <a:lstStyle/>
          <a:p>
            <a:r>
              <a:rPr lang="en-US" sz="4000">
                <a:solidFill>
                  <a:schemeClr val="bg1"/>
                </a:solidFill>
              </a:rPr>
              <a:t>Innovation Claim</a:t>
            </a:r>
          </a:p>
        </p:txBody>
      </p:sp>
      <p:sp>
        <p:nvSpPr>
          <p:cNvPr id="21" name="Content Placeholder 2">
            <a:extLst>
              <a:ext uri="{FF2B5EF4-FFF2-40B4-BE49-F238E27FC236}">
                <a16:creationId xmlns:a16="http://schemas.microsoft.com/office/drawing/2014/main" id="{CC86378D-B99D-65BB-71D5-922E10815B31}"/>
              </a:ext>
            </a:extLst>
          </p:cNvPr>
          <p:cNvSpPr>
            <a:spLocks noGrp="1"/>
          </p:cNvSpPr>
          <p:nvPr>
            <p:ph idx="1"/>
          </p:nvPr>
        </p:nvSpPr>
        <p:spPr>
          <a:xfrm>
            <a:off x="838200" y="3146400"/>
            <a:ext cx="4391024" cy="2454300"/>
          </a:xfrm>
        </p:spPr>
        <p:txBody>
          <a:bodyPr vert="horz" lIns="91440" tIns="45720" rIns="91440" bIns="45720" rtlCol="0">
            <a:normAutofit/>
          </a:bodyPr>
          <a:lstStyle/>
          <a:p>
            <a:endParaRPr lang="en-US" sz="2200">
              <a:solidFill>
                <a:schemeClr val="bg1">
                  <a:alpha val="80000"/>
                </a:schemeClr>
              </a:solidFill>
            </a:endParaRPr>
          </a:p>
          <a:p>
            <a:r>
              <a:rPr lang="en-US" sz="2200" b="1" i="1">
                <a:solidFill>
                  <a:schemeClr val="bg1">
                    <a:alpha val="80000"/>
                  </a:schemeClr>
                </a:solidFill>
              </a:rPr>
              <a:t>"...</a:t>
            </a:r>
            <a:r>
              <a:rPr lang="en-US" sz="2200" b="1" i="1">
                <a:solidFill>
                  <a:schemeClr val="bg1">
                    <a:alpha val="80000"/>
                  </a:schemeClr>
                </a:solidFill>
                <a:ea typeface="+mn-lt"/>
                <a:cs typeface="+mn-lt"/>
              </a:rPr>
              <a:t>innovation in relation to the military should be something new or something that improves an aspect of training or combat." -Mack Kiihnl</a:t>
            </a:r>
            <a:endParaRPr lang="en-US" sz="2200" b="1" i="1">
              <a:solidFill>
                <a:schemeClr val="bg1">
                  <a:alpha val="80000"/>
                </a:schemeClr>
              </a:solidFill>
            </a:endParaRPr>
          </a:p>
        </p:txBody>
      </p:sp>
      <p:grpSp>
        <p:nvGrpSpPr>
          <p:cNvPr id="28" name="Group 27">
            <a:extLst>
              <a:ext uri="{FF2B5EF4-FFF2-40B4-BE49-F238E27FC236}">
                <a16:creationId xmlns:a16="http://schemas.microsoft.com/office/drawing/2014/main" id="{D44E3F87-3D58-4B03-86B2-15A5C5B9C9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841376"/>
            <a:ext cx="5260976" cy="4707593"/>
            <a:chOff x="6096000" y="841376"/>
            <a:chExt cx="5260976" cy="4707593"/>
          </a:xfrm>
          <a:effectLst>
            <a:outerShdw blurRad="381000" dist="152400" dir="5400000" algn="ctr" rotWithShape="0">
              <a:srgbClr val="000000">
                <a:alpha val="10000"/>
              </a:srgbClr>
            </a:outerShdw>
          </a:effectLst>
        </p:grpSpPr>
        <p:grpSp>
          <p:nvGrpSpPr>
            <p:cNvPr id="29" name="Group 28">
              <a:extLst>
                <a:ext uri="{FF2B5EF4-FFF2-40B4-BE49-F238E27FC236}">
                  <a16:creationId xmlns:a16="http://schemas.microsoft.com/office/drawing/2014/main" id="{B4D09509-F6FC-47A6-B196-CCCFD8E8305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33" name="Freeform: Shape 32">
                <a:extLst>
                  <a:ext uri="{FF2B5EF4-FFF2-40B4-BE49-F238E27FC236}">
                    <a16:creationId xmlns:a16="http://schemas.microsoft.com/office/drawing/2014/main" id="{BA5B9D66-192D-4F12-964D-2B23A1D2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C9C14E68-C469-4A71-AF08-169DB545F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30" name="Group 29">
              <a:extLst>
                <a:ext uri="{FF2B5EF4-FFF2-40B4-BE49-F238E27FC236}">
                  <a16:creationId xmlns:a16="http://schemas.microsoft.com/office/drawing/2014/main" id="{B2C18990-7F62-45E8-B68F-47E95E4812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31" name="Freeform: Shape 30">
                <a:extLst>
                  <a:ext uri="{FF2B5EF4-FFF2-40B4-BE49-F238E27FC236}">
                    <a16:creationId xmlns:a16="http://schemas.microsoft.com/office/drawing/2014/main" id="{AC206BB2-3759-4DF0-9932-7445B6367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381FA6FA-3CB6-4F57-8871-82DDE5BE8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aphicFrame>
        <p:nvGraphicFramePr>
          <p:cNvPr id="3" name="Table 2">
            <a:extLst>
              <a:ext uri="{FF2B5EF4-FFF2-40B4-BE49-F238E27FC236}">
                <a16:creationId xmlns:a16="http://schemas.microsoft.com/office/drawing/2014/main" id="{BE6C177B-0FB9-D64C-16D3-2902CA765E40}"/>
              </a:ext>
            </a:extLst>
          </p:cNvPr>
          <p:cNvGraphicFramePr>
            <a:graphicFrameLocks noGrp="1"/>
          </p:cNvGraphicFramePr>
          <p:nvPr>
            <p:extLst>
              <p:ext uri="{D42A27DB-BD31-4B8C-83A1-F6EECF244321}">
                <p14:modId xmlns:p14="http://schemas.microsoft.com/office/powerpoint/2010/main" val="4080225268"/>
              </p:ext>
            </p:extLst>
          </p:nvPr>
        </p:nvGraphicFramePr>
        <p:xfrm>
          <a:off x="6541932" y="1593739"/>
          <a:ext cx="4369113" cy="2577536"/>
        </p:xfrm>
        <a:graphic>
          <a:graphicData uri="http://schemas.openxmlformats.org/drawingml/2006/table">
            <a:tbl>
              <a:tblPr firstRow="1" bandRow="1">
                <a:solidFill>
                  <a:schemeClr val="bg1"/>
                </a:solidFill>
                <a:tableStyleId>{5C22544A-7EE6-4342-B048-85BDC9FD1C3A}</a:tableStyleId>
              </a:tblPr>
              <a:tblGrid>
                <a:gridCol w="2171132">
                  <a:extLst>
                    <a:ext uri="{9D8B030D-6E8A-4147-A177-3AD203B41FA5}">
                      <a16:colId xmlns:a16="http://schemas.microsoft.com/office/drawing/2014/main" val="1360552135"/>
                    </a:ext>
                  </a:extLst>
                </a:gridCol>
                <a:gridCol w="2197981">
                  <a:extLst>
                    <a:ext uri="{9D8B030D-6E8A-4147-A177-3AD203B41FA5}">
                      <a16:colId xmlns:a16="http://schemas.microsoft.com/office/drawing/2014/main" val="3417903853"/>
                    </a:ext>
                  </a:extLst>
                </a:gridCol>
              </a:tblGrid>
              <a:tr h="430600">
                <a:tc>
                  <a:txBody>
                    <a:bodyPr/>
                    <a:lstStyle/>
                    <a:p>
                      <a:r>
                        <a:rPr lang="en-US" sz="1400" b="0" cap="none" spc="0">
                          <a:solidFill>
                            <a:schemeClr val="bg1"/>
                          </a:solidFill>
                        </a:rPr>
                        <a:t>Current System</a:t>
                      </a:r>
                    </a:p>
                  </a:txBody>
                  <a:tcPr marL="118263" marR="90972" marT="90972" marB="90972"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r>
                        <a:rPr lang="en-US" sz="1400" b="0" cap="none" spc="0">
                          <a:solidFill>
                            <a:schemeClr val="bg1"/>
                          </a:solidFill>
                        </a:rPr>
                        <a:t>My Design</a:t>
                      </a:r>
                    </a:p>
                  </a:txBody>
                  <a:tcPr marL="118263" marR="90972" marT="90972" marB="90972"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3911555422"/>
                  </a:ext>
                </a:extLst>
              </a:tr>
              <a:tr h="430600">
                <a:tc>
                  <a:txBody>
                    <a:bodyPr/>
                    <a:lstStyle/>
                    <a:p>
                      <a:r>
                        <a:rPr lang="en-US" sz="1400" cap="none" spc="0">
                          <a:solidFill>
                            <a:schemeClr val="tx1"/>
                          </a:solidFill>
                        </a:rPr>
                        <a:t>External discriminator</a:t>
                      </a:r>
                    </a:p>
                  </a:txBody>
                  <a:tcPr marL="118263" marR="90972" marT="90972" marB="90972">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r>
                        <a:rPr lang="en-US" sz="1400" cap="none" spc="0">
                          <a:solidFill>
                            <a:schemeClr val="tx1"/>
                          </a:solidFill>
                        </a:rPr>
                        <a:t>Integrated discriminator</a:t>
                      </a:r>
                    </a:p>
                  </a:txBody>
                  <a:tcPr marL="118263" marR="90972" marT="90972" marB="90972">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637543575"/>
                  </a:ext>
                </a:extLst>
              </a:tr>
              <a:tr h="430600">
                <a:tc>
                  <a:txBody>
                    <a:bodyPr/>
                    <a:lstStyle/>
                    <a:p>
                      <a:r>
                        <a:rPr lang="en-US" sz="1400" cap="none" spc="0">
                          <a:solidFill>
                            <a:schemeClr val="tx1"/>
                          </a:solidFill>
                        </a:rPr>
                        <a:t>More Parts</a:t>
                      </a:r>
                    </a:p>
                  </a:txBody>
                  <a:tcPr marL="118263" marR="90972" marT="90972" marB="90972">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r>
                        <a:rPr lang="en-US" sz="1400" cap="none" spc="0">
                          <a:solidFill>
                            <a:schemeClr val="tx1"/>
                          </a:solidFill>
                        </a:rPr>
                        <a:t>Fewer parts</a:t>
                      </a:r>
                    </a:p>
                  </a:txBody>
                  <a:tcPr marL="118263" marR="90972" marT="90972" marB="90972">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54667217"/>
                  </a:ext>
                </a:extLst>
              </a:tr>
              <a:tr h="642868">
                <a:tc>
                  <a:txBody>
                    <a:bodyPr/>
                    <a:lstStyle/>
                    <a:p>
                      <a:r>
                        <a:rPr lang="en-US" sz="1400" cap="none" spc="0">
                          <a:solidFill>
                            <a:schemeClr val="tx1"/>
                          </a:solidFill>
                        </a:rPr>
                        <a:t>Interruptions still occur</a:t>
                      </a:r>
                    </a:p>
                  </a:txBody>
                  <a:tcPr marL="118263" marR="90972" marT="90972" marB="90972">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noFill/>
                  </a:tcPr>
                </a:tc>
                <a:tc>
                  <a:txBody>
                    <a:bodyPr/>
                    <a:lstStyle/>
                    <a:p>
                      <a:r>
                        <a:rPr lang="en-US" sz="1400" cap="none" spc="0">
                          <a:solidFill>
                            <a:schemeClr val="tx1"/>
                          </a:solidFill>
                        </a:rPr>
                        <a:t>Designed to reduce interruptions</a:t>
                      </a:r>
                    </a:p>
                  </a:txBody>
                  <a:tcPr marL="118263" marR="90972" marT="90972" marB="90972">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780980517"/>
                  </a:ext>
                </a:extLst>
              </a:tr>
              <a:tr h="642868">
                <a:tc>
                  <a:txBody>
                    <a:bodyPr/>
                    <a:lstStyle/>
                    <a:p>
                      <a:r>
                        <a:rPr lang="en-US" sz="1400" cap="none" spc="0">
                          <a:solidFill>
                            <a:schemeClr val="tx1"/>
                          </a:solidFill>
                        </a:rPr>
                        <a:t>Existing Design (Cheap Plastic)</a:t>
                      </a:r>
                    </a:p>
                  </a:txBody>
                  <a:tcPr marL="118263" marR="90972" marT="90972" marB="90972">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r>
                        <a:rPr lang="en-US" sz="1400" cap="none" spc="0">
                          <a:solidFill>
                            <a:schemeClr val="tx1"/>
                          </a:solidFill>
                        </a:rPr>
                        <a:t>New Feed Tray concept (Stainless Steel)</a:t>
                      </a:r>
                    </a:p>
                  </a:txBody>
                  <a:tcPr marL="118263" marR="90972" marT="90972" marB="90972">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3991970536"/>
                  </a:ext>
                </a:extLst>
              </a:tr>
            </a:tbl>
          </a:graphicData>
        </a:graphic>
      </p:graphicFrame>
    </p:spTree>
    <p:extLst>
      <p:ext uri="{BB962C8B-B14F-4D97-AF65-F5344CB8AC3E}">
        <p14:creationId xmlns:p14="http://schemas.microsoft.com/office/powerpoint/2010/main" val="262865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3A54F6-EC89-3253-3531-F1F0B8B15F8A}"/>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400" kern="1200">
                <a:latin typeface="+mj-lt"/>
                <a:ea typeface="+mj-ea"/>
                <a:cs typeface="+mj-cs"/>
              </a:rPr>
              <a:t>Target Market</a:t>
            </a:r>
          </a:p>
        </p:txBody>
      </p:sp>
      <p:pic>
        <p:nvPicPr>
          <p:cNvPr id="4" name="Picture 3" descr="A flag with a star and a star&#10;&#10;AI-generated content may be incorrect.">
            <a:extLst>
              <a:ext uri="{FF2B5EF4-FFF2-40B4-BE49-F238E27FC236}">
                <a16:creationId xmlns:a16="http://schemas.microsoft.com/office/drawing/2014/main" id="{9C8AC128-FDF6-C595-B503-554C04768190}"/>
              </a:ext>
            </a:extLst>
          </p:cNvPr>
          <p:cNvPicPr>
            <a:picLocks noChangeAspect="1"/>
          </p:cNvPicPr>
          <p:nvPr/>
        </p:nvPicPr>
        <p:blipFill>
          <a:blip r:embed="rId2"/>
          <a:stretch>
            <a:fillRect/>
          </a:stretch>
        </p:blipFill>
        <p:spPr>
          <a:xfrm>
            <a:off x="630936" y="1496893"/>
            <a:ext cx="5458968" cy="3864213"/>
          </a:xfrm>
          <a:prstGeom prst="rect">
            <a:avLst/>
          </a:prstGeom>
        </p:spPr>
      </p:pic>
      <p:sp>
        <p:nvSpPr>
          <p:cNvPr id="2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5B991B-8812-E372-7198-598FFE3DCF99}"/>
              </a:ext>
            </a:extLst>
          </p:cNvPr>
          <p:cNvSpPr>
            <a:spLocks noGrp="1"/>
          </p:cNvSpPr>
          <p:nvPr>
            <p:ph idx="1"/>
          </p:nvPr>
        </p:nvSpPr>
        <p:spPr>
          <a:xfrm>
            <a:off x="6739128" y="2664886"/>
            <a:ext cx="4818888" cy="3550789"/>
          </a:xfrm>
        </p:spPr>
        <p:txBody>
          <a:bodyPr vert="horz" lIns="91440" tIns="45720" rIns="91440" bIns="45720" rtlCol="0" anchor="t">
            <a:normAutofit/>
          </a:bodyPr>
          <a:lstStyle/>
          <a:p>
            <a:pPr marL="0" indent="0">
              <a:buNone/>
            </a:pPr>
            <a:r>
              <a:rPr lang="en-US" sz="2000" kern="1200">
                <a:latin typeface="+mn-lt"/>
                <a:ea typeface="+mn-ea"/>
                <a:cs typeface="+mn-cs"/>
              </a:rPr>
              <a:t>The target market for this idea is the US military and her trusted allies. </a:t>
            </a:r>
          </a:p>
          <a:p>
            <a:pPr>
              <a:buFont typeface="Arial"/>
              <a:buChar char="•"/>
            </a:pPr>
            <a:r>
              <a:rPr lang="en-US" sz="2000">
                <a:ea typeface="+mn-lt"/>
                <a:cs typeface="+mn-lt"/>
              </a:rPr>
              <a:t>United States Army </a:t>
            </a:r>
            <a:endParaRPr lang="en-US" sz="2000"/>
          </a:p>
          <a:p>
            <a:pPr>
              <a:buFont typeface="Arial"/>
              <a:buChar char="•"/>
            </a:pPr>
            <a:r>
              <a:rPr lang="en-US" sz="2000">
                <a:ea typeface="+mn-lt"/>
                <a:cs typeface="+mn-lt"/>
              </a:rPr>
              <a:t>United States Marine Corps </a:t>
            </a:r>
            <a:endParaRPr lang="en-US" sz="2000"/>
          </a:p>
          <a:p>
            <a:pPr>
              <a:buFont typeface="Arial"/>
              <a:buChar char="•"/>
            </a:pPr>
            <a:r>
              <a:rPr lang="en-US" sz="2000">
                <a:ea typeface="+mn-lt"/>
                <a:cs typeface="+mn-lt"/>
              </a:rPr>
              <a:t>National Guard </a:t>
            </a:r>
            <a:endParaRPr lang="en-US" sz="2000"/>
          </a:p>
          <a:p>
            <a:pPr>
              <a:buFont typeface="Arial"/>
              <a:buChar char="•"/>
            </a:pPr>
            <a:r>
              <a:rPr lang="en-US" sz="2000">
                <a:ea typeface="+mn-lt"/>
                <a:cs typeface="+mn-lt"/>
              </a:rPr>
              <a:t>Reserve Components </a:t>
            </a:r>
            <a:endParaRPr lang="en-US" sz="2000"/>
          </a:p>
          <a:p>
            <a:pPr>
              <a:buFont typeface="Arial"/>
              <a:buChar char="•"/>
            </a:pPr>
            <a:r>
              <a:rPr lang="en-US" sz="2000">
                <a:ea typeface="+mn-lt"/>
                <a:cs typeface="+mn-lt"/>
              </a:rPr>
              <a:t>NATO partners </a:t>
            </a:r>
            <a:endParaRPr lang="en-US" sz="2000"/>
          </a:p>
          <a:p>
            <a:pPr>
              <a:buFont typeface="Arial"/>
              <a:buChar char="•"/>
            </a:pPr>
            <a:r>
              <a:rPr lang="en-US" sz="2000">
                <a:ea typeface="+mn-lt"/>
                <a:cs typeface="+mn-lt"/>
              </a:rPr>
              <a:t>Military training schools </a:t>
            </a:r>
            <a:endParaRPr lang="en-US" sz="2000"/>
          </a:p>
          <a:p>
            <a:pPr>
              <a:buFont typeface="Arial"/>
              <a:buChar char="•"/>
            </a:pPr>
            <a:r>
              <a:rPr lang="en-US" sz="2000">
                <a:ea typeface="+mn-lt"/>
                <a:cs typeface="+mn-lt"/>
              </a:rPr>
              <a:t>Foreign Military Sales partners</a:t>
            </a:r>
            <a:endParaRPr lang="en-US" sz="2000"/>
          </a:p>
          <a:p>
            <a:pPr marL="0" indent="0">
              <a:buNone/>
            </a:pPr>
            <a:endParaRPr lang="en-US" sz="2000"/>
          </a:p>
        </p:txBody>
      </p:sp>
    </p:spTree>
    <p:extLst>
      <p:ext uri="{BB962C8B-B14F-4D97-AF65-F5344CB8AC3E}">
        <p14:creationId xmlns:p14="http://schemas.microsoft.com/office/powerpoint/2010/main" val="78287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8F5530-DA31-4B62-8DF9-56A1A3B6B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AEFAF95-013F-4375-AAF4-033AC93F55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68735E28-7236-42D8-A5E1-A0F302FE8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6" name="Oval 25">
              <a:extLst>
                <a:ext uri="{FF2B5EF4-FFF2-40B4-BE49-F238E27FC236}">
                  <a16:creationId xmlns:a16="http://schemas.microsoft.com/office/drawing/2014/main" id="{F3642881-D4B2-4CC2-A287-0FA0006F3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01C50C6-CC43-4D9E-B2AB-F373712E4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26E7187D-0938-461D-BFC5-89EEF35062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34C951A-9754-438B-9D57-E6B93B6E4C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FCCC8FCE-0563-4147-B2A2-7C81702EBE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E68FC26-41A9-4C82-BE7F-E9344CDC4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FBB336D1-2562-4680-B29B-E22C603C0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9EED3885-4010-4FBE-A045-DC59CAE782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6" name="Straight Connector 35">
              <a:extLst>
                <a:ext uri="{FF2B5EF4-FFF2-40B4-BE49-F238E27FC236}">
                  <a16:creationId xmlns:a16="http://schemas.microsoft.com/office/drawing/2014/main" id="{C3D74F45-ED22-46E8-8A8C-85550ED981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F675583-78ED-4BEC-8424-37068227E8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9BD9726-207D-4725-AA6E-5147080D5B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1A43941-4783-4A0B-9385-1952F9F89D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1" name="Rectangle 40">
            <a:extLst>
              <a:ext uri="{FF2B5EF4-FFF2-40B4-BE49-F238E27FC236}">
                <a16:creationId xmlns:a16="http://schemas.microsoft.com/office/drawing/2014/main" id="{B4806F9C-3233-4FC3-B300-D5AA58A5C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70E3F9FC-BB7B-433D-8A4F-1BCFA582E0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4" name="Straight Connector 43">
              <a:extLst>
                <a:ext uri="{FF2B5EF4-FFF2-40B4-BE49-F238E27FC236}">
                  <a16:creationId xmlns:a16="http://schemas.microsoft.com/office/drawing/2014/main" id="{1406F394-9D6F-4986-A3AF-6EF16DEDE6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4F98CF1-0C8F-435D-846B-D3C506378F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781ACDD-4A0F-4369-A468-3FEC355F8E2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BB34D61-E762-4862-9DA8-702D97A362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149F83CA-C205-0A78-8B27-879F0EC782D8}"/>
              </a:ext>
            </a:extLst>
          </p:cNvPr>
          <p:cNvSpPr>
            <a:spLocks noGrp="1"/>
          </p:cNvSpPr>
          <p:nvPr>
            <p:ph type="title"/>
          </p:nvPr>
        </p:nvSpPr>
        <p:spPr>
          <a:xfrm>
            <a:off x="630936" y="630936"/>
            <a:ext cx="5465064" cy="5626947"/>
          </a:xfrm>
          <a:noFill/>
        </p:spPr>
        <p:txBody>
          <a:bodyPr anchor="ctr">
            <a:normAutofit/>
          </a:bodyPr>
          <a:lstStyle/>
          <a:p>
            <a:r>
              <a:rPr lang="en-US" sz="4800">
                <a:solidFill>
                  <a:schemeClr val="bg1"/>
                </a:solidFill>
              </a:rPr>
              <a:t>Prototype and Timeline</a:t>
            </a:r>
          </a:p>
        </p:txBody>
      </p:sp>
      <p:sp>
        <p:nvSpPr>
          <p:cNvPr id="20" name="Content Placeholder 2">
            <a:extLst>
              <a:ext uri="{FF2B5EF4-FFF2-40B4-BE49-F238E27FC236}">
                <a16:creationId xmlns:a16="http://schemas.microsoft.com/office/drawing/2014/main" id="{A3014B37-8854-C526-4099-A34925E49ECD}"/>
              </a:ext>
            </a:extLst>
          </p:cNvPr>
          <p:cNvSpPr>
            <a:spLocks noGrp="1"/>
          </p:cNvSpPr>
          <p:nvPr>
            <p:ph idx="1"/>
          </p:nvPr>
        </p:nvSpPr>
        <p:spPr>
          <a:xfrm>
            <a:off x="6502152" y="630936"/>
            <a:ext cx="4978592" cy="5626957"/>
          </a:xfrm>
          <a:noFill/>
        </p:spPr>
        <p:txBody>
          <a:bodyPr vert="horz" lIns="91440" tIns="45720" rIns="91440" bIns="45720" rtlCol="0" anchor="ctr">
            <a:normAutofit/>
          </a:bodyPr>
          <a:lstStyle/>
          <a:p>
            <a:r>
              <a:rPr lang="en-US" sz="2400">
                <a:solidFill>
                  <a:schemeClr val="bg1"/>
                </a:solidFill>
              </a:rPr>
              <a:t>3D Print design is 90% done</a:t>
            </a:r>
            <a:endParaRPr lang="en-US" sz="2400" dirty="0">
              <a:solidFill>
                <a:schemeClr val="bg1"/>
              </a:solidFill>
            </a:endParaRPr>
          </a:p>
          <a:p>
            <a:endParaRPr lang="en-US" sz="2400" dirty="0">
              <a:solidFill>
                <a:schemeClr val="bg1"/>
              </a:solidFill>
            </a:endParaRPr>
          </a:p>
          <a:p>
            <a:endParaRPr lang="en-US" sz="2400" dirty="0">
              <a:solidFill>
                <a:schemeClr val="bg1"/>
              </a:solidFill>
            </a:endParaRPr>
          </a:p>
          <a:p>
            <a:r>
              <a:rPr lang="en-US" sz="2400">
                <a:solidFill>
                  <a:schemeClr val="bg1"/>
                </a:solidFill>
              </a:rPr>
              <a:t>Month 1</a:t>
            </a:r>
            <a:endParaRPr lang="en-US" sz="2400" dirty="0">
              <a:solidFill>
                <a:schemeClr val="bg1"/>
              </a:solidFill>
            </a:endParaRPr>
          </a:p>
          <a:p>
            <a:pPr lvl="1">
              <a:buFont typeface="Courier New" panose="020B0604020202020204" pitchFamily="34" charset="0"/>
              <a:buChar char="o"/>
            </a:pPr>
            <a:r>
              <a:rPr lang="en-US">
                <a:solidFill>
                  <a:schemeClr val="bg1"/>
                </a:solidFill>
              </a:rPr>
              <a:t>Print prototype</a:t>
            </a:r>
            <a:endParaRPr lang="en-US" dirty="0">
              <a:solidFill>
                <a:schemeClr val="bg1"/>
              </a:solidFill>
            </a:endParaRPr>
          </a:p>
          <a:p>
            <a:r>
              <a:rPr lang="en-US" sz="2400">
                <a:solidFill>
                  <a:schemeClr val="bg1"/>
                </a:solidFill>
              </a:rPr>
              <a:t>Month 2</a:t>
            </a:r>
            <a:endParaRPr lang="en-US" sz="2400" dirty="0">
              <a:solidFill>
                <a:schemeClr val="bg1"/>
              </a:solidFill>
            </a:endParaRPr>
          </a:p>
          <a:p>
            <a:pPr lvl="1">
              <a:buFont typeface="Courier New" panose="020B0604020202020204" pitchFamily="34" charset="0"/>
              <a:buChar char="o"/>
            </a:pPr>
            <a:r>
              <a:rPr lang="en-US">
                <a:solidFill>
                  <a:schemeClr val="bg1"/>
                </a:solidFill>
              </a:rPr>
              <a:t>Fit testing</a:t>
            </a:r>
            <a:endParaRPr lang="en-US" dirty="0">
              <a:solidFill>
                <a:schemeClr val="bg1"/>
              </a:solidFill>
            </a:endParaRPr>
          </a:p>
          <a:p>
            <a:r>
              <a:rPr lang="en-US" sz="2400">
                <a:solidFill>
                  <a:schemeClr val="bg1"/>
                </a:solidFill>
              </a:rPr>
              <a:t>Month 3</a:t>
            </a:r>
            <a:endParaRPr lang="en-US" sz="2400" dirty="0">
              <a:solidFill>
                <a:schemeClr val="bg1"/>
              </a:solidFill>
            </a:endParaRPr>
          </a:p>
          <a:p>
            <a:pPr lvl="1">
              <a:buFont typeface="Courier New" panose="020B0604020202020204" pitchFamily="34" charset="0"/>
              <a:buChar char="o"/>
            </a:pPr>
            <a:r>
              <a:rPr lang="en-US">
                <a:solidFill>
                  <a:schemeClr val="bg1"/>
                </a:solidFill>
              </a:rPr>
              <a:t>Live evaluation</a:t>
            </a:r>
            <a:endParaRPr lang="en-US" dirty="0">
              <a:solidFill>
                <a:schemeClr val="bg1"/>
              </a:solidFill>
            </a:endParaRPr>
          </a:p>
          <a:p>
            <a:r>
              <a:rPr lang="en-US" sz="2400">
                <a:solidFill>
                  <a:schemeClr val="bg1"/>
                </a:solidFill>
              </a:rPr>
              <a:t>Month 4-6</a:t>
            </a:r>
            <a:endParaRPr lang="en-US" sz="2400" dirty="0">
              <a:solidFill>
                <a:schemeClr val="bg1"/>
              </a:solidFill>
            </a:endParaRPr>
          </a:p>
          <a:p>
            <a:pPr lvl="1">
              <a:buFont typeface="Courier New" panose="020B0604020202020204" pitchFamily="34" charset="0"/>
              <a:buChar char="o"/>
            </a:pPr>
            <a:r>
              <a:rPr lang="en-US">
                <a:solidFill>
                  <a:schemeClr val="bg1"/>
                </a:solidFill>
              </a:rPr>
              <a:t>Steel manufacturing</a:t>
            </a:r>
          </a:p>
        </p:txBody>
      </p:sp>
    </p:spTree>
    <p:extLst>
      <p:ext uri="{BB962C8B-B14F-4D97-AF65-F5344CB8AC3E}">
        <p14:creationId xmlns:p14="http://schemas.microsoft.com/office/powerpoint/2010/main" val="3986825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E8DED4-348F-0D19-2DF7-722BD70AA0E6}"/>
              </a:ext>
            </a:extLst>
          </p:cNvPr>
          <p:cNvSpPr>
            <a:spLocks noGrp="1"/>
          </p:cNvSpPr>
          <p:nvPr>
            <p:ph type="title"/>
          </p:nvPr>
        </p:nvSpPr>
        <p:spPr>
          <a:xfrm>
            <a:off x="1156851" y="637762"/>
            <a:ext cx="9888496" cy="900131"/>
          </a:xfrm>
        </p:spPr>
        <p:txBody>
          <a:bodyPr anchor="t">
            <a:normAutofit/>
          </a:bodyPr>
          <a:lstStyle/>
          <a:p>
            <a:r>
              <a:rPr lang="en-US" sz="4000">
                <a:solidFill>
                  <a:schemeClr val="bg1"/>
                </a:solidFill>
              </a:rPr>
              <a:t>Why This is Important</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91410D-151A-96C6-2468-E510A145CCC0}"/>
              </a:ext>
            </a:extLst>
          </p:cNvPr>
          <p:cNvSpPr>
            <a:spLocks noGrp="1"/>
          </p:cNvSpPr>
          <p:nvPr>
            <p:ph idx="1"/>
          </p:nvPr>
        </p:nvSpPr>
        <p:spPr>
          <a:xfrm>
            <a:off x="1155548" y="2217343"/>
            <a:ext cx="9880893" cy="3959619"/>
          </a:xfrm>
        </p:spPr>
        <p:txBody>
          <a:bodyPr vert="horz" lIns="91440" tIns="45720" rIns="91440" bIns="45720" rtlCol="0">
            <a:normAutofit/>
          </a:bodyPr>
          <a:lstStyle/>
          <a:p>
            <a:r>
              <a:rPr lang="en-US" sz="2000" b="1"/>
              <a:t>Impact</a:t>
            </a:r>
          </a:p>
          <a:p>
            <a:pPr lvl="1">
              <a:buFont typeface="Courier New" panose="020B0604020202020204" pitchFamily="34" charset="0"/>
              <a:buChar char="o"/>
            </a:pPr>
            <a:r>
              <a:rPr lang="en-US" sz="2000" b="1"/>
              <a:t>Improves military readiness </a:t>
            </a:r>
          </a:p>
          <a:p>
            <a:pPr lvl="1">
              <a:spcBef>
                <a:spcPts val="1000"/>
              </a:spcBef>
              <a:buFont typeface="Courier New" panose="020B0604020202020204" pitchFamily="34" charset="0"/>
              <a:buChar char="o"/>
            </a:pPr>
            <a:r>
              <a:rPr lang="en-US" sz="2000" b="1"/>
              <a:t>Saves training time </a:t>
            </a:r>
            <a:endParaRPr lang="en-US" sz="2000"/>
          </a:p>
          <a:p>
            <a:pPr lvl="1">
              <a:spcBef>
                <a:spcPts val="1000"/>
              </a:spcBef>
              <a:buFont typeface="Courier New" panose="020B0604020202020204" pitchFamily="34" charset="0"/>
              <a:buChar char="o"/>
            </a:pPr>
            <a:r>
              <a:rPr lang="en-US" sz="2000" b="1"/>
              <a:t>Reduces weapon interruptions </a:t>
            </a:r>
            <a:endParaRPr lang="en-US" sz="2000"/>
          </a:p>
          <a:p>
            <a:pPr lvl="1">
              <a:spcBef>
                <a:spcPts val="1000"/>
              </a:spcBef>
              <a:buFont typeface="Courier New" panose="020B0604020202020204" pitchFamily="34" charset="0"/>
              <a:buChar char="o"/>
            </a:pPr>
            <a:r>
              <a:rPr lang="en-US" sz="2000" b="1"/>
              <a:t>Builds more realistic machine gun training </a:t>
            </a:r>
            <a:endParaRPr lang="en-US" sz="2000"/>
          </a:p>
          <a:p>
            <a:pPr lvl="1">
              <a:spcBef>
                <a:spcPts val="1000"/>
              </a:spcBef>
              <a:buFont typeface="Courier New" panose="020B0604020202020204" pitchFamily="34" charset="0"/>
              <a:buChar char="o"/>
            </a:pPr>
            <a:r>
              <a:rPr lang="en-US" sz="2000" b="1"/>
              <a:t>Can be fielded across thousands of existing M240B systems</a:t>
            </a:r>
            <a:endParaRPr lang="en-US" sz="2000"/>
          </a:p>
          <a:p>
            <a:pPr lvl="1">
              <a:buFont typeface="Courier New" panose="020B0604020202020204" pitchFamily="34" charset="0"/>
              <a:buChar char="o"/>
            </a:pPr>
            <a:endParaRPr lang="en-US" sz="2000" b="1"/>
          </a:p>
          <a:p>
            <a:pPr lvl="1">
              <a:buFont typeface="Courier New" panose="020B0604020202020204" pitchFamily="34" charset="0"/>
              <a:buChar char="o"/>
            </a:pPr>
            <a:endParaRPr lang="en-US" sz="2000" b="1"/>
          </a:p>
          <a:p>
            <a:pPr marL="457200" lvl="1" indent="0">
              <a:buNone/>
            </a:pPr>
            <a:r>
              <a:rPr lang="en-US" sz="2000" b="1">
                <a:ea typeface="+mn-lt"/>
                <a:cs typeface="+mn-lt"/>
              </a:rPr>
              <a:t>Small engineering improvements can produce significant gains in military readiness. My goal is to solve a problem I experienced firsthand while serving as a Marine machine gunner.</a:t>
            </a:r>
            <a:endParaRPr lang="en-US" sz="2000" b="1"/>
          </a:p>
        </p:txBody>
      </p:sp>
    </p:spTree>
    <p:extLst>
      <p:ext uri="{BB962C8B-B14F-4D97-AF65-F5344CB8AC3E}">
        <p14:creationId xmlns:p14="http://schemas.microsoft.com/office/powerpoint/2010/main" val="643527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New M240B Discriminator</vt:lpstr>
      <vt:lpstr>Technical Background</vt:lpstr>
      <vt:lpstr>The Problem</vt:lpstr>
      <vt:lpstr>Prior Art</vt:lpstr>
      <vt:lpstr>Blank Firing Adapter Feed Tray</vt:lpstr>
      <vt:lpstr>Innovation Claim</vt:lpstr>
      <vt:lpstr>Target Market</vt:lpstr>
      <vt:lpstr>Prototype and Timeline</vt:lpstr>
      <vt:lpstr>Why This is Important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282</cp:revision>
  <dcterms:created xsi:type="dcterms:W3CDTF">2025-10-12T21:24:50Z</dcterms:created>
  <dcterms:modified xsi:type="dcterms:W3CDTF">2026-07-31T22:33:35Z</dcterms:modified>
</cp:coreProperties>
</file>